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257" r:id="rId4"/>
    <p:sldId id="267"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59" r:id="rId19"/>
    <p:sldId id="260" r:id="rId20"/>
    <p:sldId id="261" r:id="rId21"/>
    <p:sldId id="266" r:id="rId22"/>
    <p:sldId id="262" r:id="rId23"/>
    <p:sldId id="263" r:id="rId24"/>
    <p:sldId id="264" r:id="rId25"/>
    <p:sldId id="265"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597BD-A5DC-4DA5-A69A-EAA8E148E902}" type="datetimeFigureOut">
              <a:rPr lang="nl-NL" smtClean="0"/>
              <a:t>24-11-2017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D13BD-F480-4FAC-8BD1-94F950526961}" type="slidenum">
              <a:rPr lang="nl-NL" smtClean="0"/>
              <a:t>‹nr.›</a:t>
            </a:fld>
            <a:endParaRPr lang="nl-NL"/>
          </a:p>
        </p:txBody>
      </p:sp>
    </p:spTree>
    <p:extLst>
      <p:ext uri="{BB962C8B-B14F-4D97-AF65-F5344CB8AC3E}">
        <p14:creationId xmlns:p14="http://schemas.microsoft.com/office/powerpoint/2010/main" val="217880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62E77-77A1-42C3-B018-F38C1EFCE18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3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A6181E4-1C0E-4A58-AB48-E7975897F68B}" type="datetimeFigureOut">
              <a:rPr lang="nl-NL" smtClean="0"/>
              <a:t>24-11-2017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81AF97B-BC19-4170-AACE-8F3B6B9E695C}" type="slidenum">
              <a:rPr lang="nl-NL" smtClean="0"/>
              <a:t>‹nr.›</a:t>
            </a:fld>
            <a:endParaRPr lang="nl-NL"/>
          </a:p>
        </p:txBody>
      </p:sp>
    </p:spTree>
    <p:extLst>
      <p:ext uri="{BB962C8B-B14F-4D97-AF65-F5344CB8AC3E}">
        <p14:creationId xmlns:p14="http://schemas.microsoft.com/office/powerpoint/2010/main" val="350786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A6181E4-1C0E-4A58-AB48-E7975897F68B}" type="datetimeFigureOut">
              <a:rPr lang="nl-NL" smtClean="0"/>
              <a:t>24-11-2017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81AF97B-BC19-4170-AACE-8F3B6B9E695C}" type="slidenum">
              <a:rPr lang="nl-NL" smtClean="0"/>
              <a:t>‹nr.›</a:t>
            </a:fld>
            <a:endParaRPr lang="nl-NL"/>
          </a:p>
        </p:txBody>
      </p:sp>
    </p:spTree>
    <p:extLst>
      <p:ext uri="{BB962C8B-B14F-4D97-AF65-F5344CB8AC3E}">
        <p14:creationId xmlns:p14="http://schemas.microsoft.com/office/powerpoint/2010/main" val="206870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A6181E4-1C0E-4A58-AB48-E7975897F68B}" type="datetimeFigureOut">
              <a:rPr lang="nl-NL" smtClean="0"/>
              <a:t>24-11-2017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81AF97B-BC19-4170-AACE-8F3B6B9E695C}" type="slidenum">
              <a:rPr lang="nl-NL" smtClean="0"/>
              <a:t>‹nr.›</a:t>
            </a:fld>
            <a:endParaRPr lang="nl-NL"/>
          </a:p>
        </p:txBody>
      </p:sp>
    </p:spTree>
    <p:extLst>
      <p:ext uri="{BB962C8B-B14F-4D97-AF65-F5344CB8AC3E}">
        <p14:creationId xmlns:p14="http://schemas.microsoft.com/office/powerpoint/2010/main" val="1547833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nl-NL" smtClean="0"/>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F9F7B97-692C-4828-A1C0-6D42C56B3895}" type="datetimeFigureOut">
              <a:rPr lang="nl-NL" smtClean="0"/>
              <a:t>24-11-2017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256694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F9F7B97-692C-4828-A1C0-6D42C56B3895}" type="datetimeFigureOut">
              <a:rPr lang="nl-NL" smtClean="0"/>
              <a:t>24-11-2017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97313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nl-NL" smtClean="0"/>
              <a:t>Klik om de stijl te bewerken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F9F7B97-692C-4828-A1C0-6D42C56B3895}" type="datetimeFigureOut">
              <a:rPr lang="nl-NL" smtClean="0"/>
              <a:t>24-11-2017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1921919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F9F7B97-692C-4828-A1C0-6D42C56B3895}" type="datetimeFigureOut">
              <a:rPr lang="nl-NL" smtClean="0"/>
              <a:t>24-11-2017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213168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845127" y="2507550"/>
            <a:ext cx="5156200" cy="36805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172200" y="2507550"/>
            <a:ext cx="5181601" cy="36805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FF9F7B97-692C-4828-A1C0-6D42C56B3895}" type="datetimeFigureOut">
              <a:rPr lang="nl-NL" smtClean="0"/>
              <a:t>24-11-2017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5893853-BBD3-4D5A-81DC-91820DC150DB}" type="slidenum">
              <a:rPr lang="nl-NL" smtClean="0"/>
              <a:t>‹nr.›</a:t>
            </a:fld>
            <a:endParaRPr lang="nl-NL"/>
          </a:p>
        </p:txBody>
      </p:sp>
      <p:sp>
        <p:nvSpPr>
          <p:cNvPr id="10" name="Title 9"/>
          <p:cNvSpPr>
            <a:spLocks noGrp="1"/>
          </p:cNvSpPr>
          <p:nvPr>
            <p:ph type="title"/>
          </p:nvPr>
        </p:nvSpPr>
        <p:spPr/>
        <p:txBody>
          <a:bodyPr/>
          <a:lstStyle/>
          <a:p>
            <a:r>
              <a:rPr lang="nl-NL" smtClean="0"/>
              <a:t>Klik om de stijl te bewerken</a:t>
            </a:r>
            <a:endParaRPr lang="en-US" dirty="0"/>
          </a:p>
        </p:txBody>
      </p:sp>
    </p:spTree>
    <p:extLst>
      <p:ext uri="{BB962C8B-B14F-4D97-AF65-F5344CB8AC3E}">
        <p14:creationId xmlns:p14="http://schemas.microsoft.com/office/powerpoint/2010/main" val="297618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F9F7B97-692C-4828-A1C0-6D42C56B3895}" type="datetimeFigureOut">
              <a:rPr lang="nl-NL" smtClean="0"/>
              <a:t>24-11-2017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5893853-BBD3-4D5A-81DC-91820DC150DB}" type="slidenum">
              <a:rPr lang="nl-NL" smtClean="0"/>
              <a:t>‹nr.›</a:t>
            </a:fld>
            <a:endParaRPr lang="nl-NL"/>
          </a:p>
        </p:txBody>
      </p:sp>
      <p:sp>
        <p:nvSpPr>
          <p:cNvPr id="6" name="Title 5"/>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72026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F7B97-692C-4828-A1C0-6D42C56B3895}" type="datetimeFigureOut">
              <a:rPr lang="nl-NL" smtClean="0"/>
              <a:t>24-11-2017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1023309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nl-NL" smtClean="0"/>
              <a:t>Klik om de stijl te bewerken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FF9F7B97-692C-4828-A1C0-6D42C56B3895}" type="datetimeFigureOut">
              <a:rPr lang="nl-NL" smtClean="0"/>
              <a:t>24-11-2017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151737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A6181E4-1C0E-4A58-AB48-E7975897F68B}" type="datetimeFigureOut">
              <a:rPr lang="nl-NL" smtClean="0"/>
              <a:t>24-11-2017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81AF97B-BC19-4170-AACE-8F3B6B9E695C}" type="slidenum">
              <a:rPr lang="nl-NL" smtClean="0"/>
              <a:t>‹nr.›</a:t>
            </a:fld>
            <a:endParaRPr lang="nl-NL"/>
          </a:p>
        </p:txBody>
      </p:sp>
    </p:spTree>
    <p:extLst>
      <p:ext uri="{BB962C8B-B14F-4D97-AF65-F5344CB8AC3E}">
        <p14:creationId xmlns:p14="http://schemas.microsoft.com/office/powerpoint/2010/main" val="1298883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nl-NL" smtClean="0"/>
              <a:t>Klik om de stijl te bewerken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FF9F7B97-692C-4828-A1C0-6D42C56B3895}" type="datetimeFigureOut">
              <a:rPr lang="nl-NL" smtClean="0"/>
              <a:t>24-11-2017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3107369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F9F7B97-692C-4828-A1C0-6D42C56B3895}" type="datetimeFigureOut">
              <a:rPr lang="nl-NL" smtClean="0"/>
              <a:t>24-11-2017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1602934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FF9F7B97-692C-4828-A1C0-6D42C56B3895}" type="datetimeFigureOut">
              <a:rPr lang="nl-NL" smtClean="0"/>
              <a:t>24-11-2017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5893853-BBD3-4D5A-81DC-91820DC150DB}" type="slidenum">
              <a:rPr lang="nl-NL" smtClean="0"/>
              <a:t>‹nr.›</a:t>
            </a:fld>
            <a:endParaRPr lang="nl-NL"/>
          </a:p>
        </p:txBody>
      </p:sp>
    </p:spTree>
    <p:extLst>
      <p:ext uri="{BB962C8B-B14F-4D97-AF65-F5344CB8AC3E}">
        <p14:creationId xmlns:p14="http://schemas.microsoft.com/office/powerpoint/2010/main" val="2647122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FA6181E4-1C0E-4A58-AB48-E7975897F68B}" type="datetimeFigureOut">
              <a:rPr lang="nl-NL" smtClean="0"/>
              <a:t>24-11-2017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81AF97B-BC19-4170-AACE-8F3B6B9E695C}" type="slidenum">
              <a:rPr lang="nl-NL" smtClean="0"/>
              <a:t>‹nr.›</a:t>
            </a:fld>
            <a:endParaRPr lang="nl-NL"/>
          </a:p>
        </p:txBody>
      </p:sp>
    </p:spTree>
    <p:extLst>
      <p:ext uri="{BB962C8B-B14F-4D97-AF65-F5344CB8AC3E}">
        <p14:creationId xmlns:p14="http://schemas.microsoft.com/office/powerpoint/2010/main" val="3831336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A6181E4-1C0E-4A58-AB48-E7975897F68B}" type="datetimeFigureOut">
              <a:rPr lang="nl-NL" smtClean="0"/>
              <a:t>24-11-2017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81AF97B-BC19-4170-AACE-8F3B6B9E695C}" type="slidenum">
              <a:rPr lang="nl-NL" smtClean="0"/>
              <a:t>‹nr.›</a:t>
            </a:fld>
            <a:endParaRPr lang="nl-NL"/>
          </a:p>
        </p:txBody>
      </p:sp>
    </p:spTree>
    <p:extLst>
      <p:ext uri="{BB962C8B-B14F-4D97-AF65-F5344CB8AC3E}">
        <p14:creationId xmlns:p14="http://schemas.microsoft.com/office/powerpoint/2010/main" val="908877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A6181E4-1C0E-4A58-AB48-E7975897F68B}" type="datetimeFigureOut">
              <a:rPr lang="nl-NL" smtClean="0"/>
              <a:t>24-11-2017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81AF97B-BC19-4170-AACE-8F3B6B9E695C}" type="slidenum">
              <a:rPr lang="nl-NL" smtClean="0"/>
              <a:t>‹nr.›</a:t>
            </a:fld>
            <a:endParaRPr lang="nl-NL"/>
          </a:p>
        </p:txBody>
      </p:sp>
    </p:spTree>
    <p:extLst>
      <p:ext uri="{BB962C8B-B14F-4D97-AF65-F5344CB8AC3E}">
        <p14:creationId xmlns:p14="http://schemas.microsoft.com/office/powerpoint/2010/main" val="174774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A6181E4-1C0E-4A58-AB48-E7975897F68B}" type="datetimeFigureOut">
              <a:rPr lang="nl-NL" smtClean="0"/>
              <a:t>24-11-2017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81AF97B-BC19-4170-AACE-8F3B6B9E695C}" type="slidenum">
              <a:rPr lang="nl-NL" smtClean="0"/>
              <a:t>‹nr.›</a:t>
            </a:fld>
            <a:endParaRPr lang="nl-NL"/>
          </a:p>
        </p:txBody>
      </p:sp>
    </p:spTree>
    <p:extLst>
      <p:ext uri="{BB962C8B-B14F-4D97-AF65-F5344CB8AC3E}">
        <p14:creationId xmlns:p14="http://schemas.microsoft.com/office/powerpoint/2010/main" val="290490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A6181E4-1C0E-4A58-AB48-E7975897F68B}" type="datetimeFigureOut">
              <a:rPr lang="nl-NL" smtClean="0"/>
              <a:t>24-11-2017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81AF97B-BC19-4170-AACE-8F3B6B9E695C}" type="slidenum">
              <a:rPr lang="nl-NL" smtClean="0"/>
              <a:t>‹nr.›</a:t>
            </a:fld>
            <a:endParaRPr lang="nl-NL"/>
          </a:p>
        </p:txBody>
      </p:sp>
    </p:spTree>
    <p:extLst>
      <p:ext uri="{BB962C8B-B14F-4D97-AF65-F5344CB8AC3E}">
        <p14:creationId xmlns:p14="http://schemas.microsoft.com/office/powerpoint/2010/main" val="2722728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FA6181E4-1C0E-4A58-AB48-E7975897F68B}" type="datetimeFigureOut">
              <a:rPr lang="nl-NL" smtClean="0"/>
              <a:t>24-11-2017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81AF97B-BC19-4170-AACE-8F3B6B9E695C}" type="slidenum">
              <a:rPr lang="nl-NL" smtClean="0"/>
              <a:t>‹nr.›</a:t>
            </a:fld>
            <a:endParaRPr lang="nl-NL"/>
          </a:p>
        </p:txBody>
      </p:sp>
    </p:spTree>
    <p:extLst>
      <p:ext uri="{BB962C8B-B14F-4D97-AF65-F5344CB8AC3E}">
        <p14:creationId xmlns:p14="http://schemas.microsoft.com/office/powerpoint/2010/main" val="261006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FA6181E4-1C0E-4A58-AB48-E7975897F68B}" type="datetimeFigureOut">
              <a:rPr lang="nl-NL" smtClean="0"/>
              <a:t>24-11-2017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81AF97B-BC19-4170-AACE-8F3B6B9E695C}" type="slidenum">
              <a:rPr lang="nl-NL" smtClean="0"/>
              <a:t>‹nr.›</a:t>
            </a:fld>
            <a:endParaRPr lang="nl-NL"/>
          </a:p>
        </p:txBody>
      </p:sp>
    </p:spTree>
    <p:extLst>
      <p:ext uri="{BB962C8B-B14F-4D97-AF65-F5344CB8AC3E}">
        <p14:creationId xmlns:p14="http://schemas.microsoft.com/office/powerpoint/2010/main" val="313613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181E4-1C0E-4A58-AB48-E7975897F68B}" type="datetimeFigureOut">
              <a:rPr lang="nl-NL" smtClean="0"/>
              <a:t>24-11-2017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AF97B-BC19-4170-AACE-8F3B6B9E695C}" type="slidenum">
              <a:rPr lang="nl-NL" smtClean="0"/>
              <a:t>‹nr.›</a:t>
            </a:fld>
            <a:endParaRPr lang="nl-NL"/>
          </a:p>
        </p:txBody>
      </p:sp>
    </p:spTree>
    <p:extLst>
      <p:ext uri="{BB962C8B-B14F-4D97-AF65-F5344CB8AC3E}">
        <p14:creationId xmlns:p14="http://schemas.microsoft.com/office/powerpoint/2010/main" val="2560537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F9F7B97-692C-4828-A1C0-6D42C56B3895}" type="datetimeFigureOut">
              <a:rPr lang="nl-NL" smtClean="0"/>
              <a:t>24-11-2017</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5893853-BBD3-4D5A-81DC-91820DC150DB}" type="slidenum">
              <a:rPr lang="nl-NL" smtClean="0"/>
              <a:t>‹nr.›</a:t>
            </a:fld>
            <a:endParaRPr lang="nl-NL"/>
          </a:p>
        </p:txBody>
      </p:sp>
    </p:spTree>
    <p:extLst>
      <p:ext uri="{BB962C8B-B14F-4D97-AF65-F5344CB8AC3E}">
        <p14:creationId xmlns:p14="http://schemas.microsoft.com/office/powerpoint/2010/main" val="14719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levendehave.nl/dierenwikis/runderen/huisvesting-van-runderen" TargetMode="External"/><Relationship Id="rId3" Type="http://schemas.openxmlformats.org/officeDocument/2006/relationships/hyperlink" Target="https://www.licg.nl/konijnen-en-knaagdieren/cavia/#huisvesting" TargetMode="External"/><Relationship Id="rId7" Type="http://schemas.openxmlformats.org/officeDocument/2006/relationships/hyperlink" Target="https://www.levendehave.nl/dierenwikis/varkens/huisvesting-van-varkens" TargetMode="External"/><Relationship Id="rId2" Type="http://schemas.openxmlformats.org/officeDocument/2006/relationships/hyperlink" Target="https://www.licg.nl/konijnen-en-knaagdieren/rat/#huisvesting" TargetMode="External"/><Relationship Id="rId1" Type="http://schemas.openxmlformats.org/officeDocument/2006/relationships/slideLayout" Target="../slideLayouts/slideLayout2.xml"/><Relationship Id="rId6" Type="http://schemas.openxmlformats.org/officeDocument/2006/relationships/hyperlink" Target="https://www.levendehave.nl/dierenwikis/paarden/huisvesting-van-paarden" TargetMode="External"/><Relationship Id="rId5" Type="http://schemas.openxmlformats.org/officeDocument/2006/relationships/hyperlink" Target="https://www.levendehave.nl/dierenwikis/geiten/huisvesting-van-geiten" TargetMode="External"/><Relationship Id="rId4" Type="http://schemas.openxmlformats.org/officeDocument/2006/relationships/hyperlink" Target="https://www.levendehave.nl/dierenwikis/schapen/huisvesting-van-schapen"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etten.overheid.nl/BWBR0030250/2015-02-0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ijn.rvo.nl/runderen-meld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560660"/>
            <a:ext cx="9144000" cy="2387600"/>
          </a:xfrm>
        </p:spPr>
        <p:txBody>
          <a:bodyPr/>
          <a:lstStyle/>
          <a:p>
            <a:r>
              <a:rPr lang="nl-NL" dirty="0" smtClean="0"/>
              <a:t>Overige zoogdieren</a:t>
            </a:r>
            <a:endParaRPr lang="nl-NL" dirty="0"/>
          </a:p>
        </p:txBody>
      </p:sp>
      <p:sp>
        <p:nvSpPr>
          <p:cNvPr id="3" name="Ondertitel 2"/>
          <p:cNvSpPr>
            <a:spLocks noGrp="1"/>
          </p:cNvSpPr>
          <p:nvPr>
            <p:ph type="subTitle" idx="1"/>
          </p:nvPr>
        </p:nvSpPr>
        <p:spPr>
          <a:xfrm>
            <a:off x="1524000" y="3079524"/>
            <a:ext cx="9144000" cy="1655762"/>
          </a:xfrm>
        </p:spPr>
        <p:txBody>
          <a:bodyPr/>
          <a:lstStyle/>
          <a:p>
            <a:r>
              <a:rPr lang="nl-NL" dirty="0" smtClean="0"/>
              <a:t>Huisvesting &amp; Welzijn en Regelgeving</a:t>
            </a:r>
          </a:p>
          <a:p>
            <a:r>
              <a:rPr lang="nl-NL" dirty="0" smtClean="0"/>
              <a:t>Niveau 4</a:t>
            </a:r>
            <a:endParaRPr lang="nl-NL" dirty="0"/>
          </a:p>
        </p:txBody>
      </p:sp>
      <p:pic>
        <p:nvPicPr>
          <p:cNvPr id="4" name="Afbeelding 3"/>
          <p:cNvPicPr>
            <a:picLocks noChangeAspect="1"/>
          </p:cNvPicPr>
          <p:nvPr/>
        </p:nvPicPr>
        <p:blipFill>
          <a:blip r:embed="rId2"/>
          <a:stretch>
            <a:fillRect/>
          </a:stretch>
        </p:blipFill>
        <p:spPr>
          <a:xfrm>
            <a:off x="1333500" y="4000500"/>
            <a:ext cx="9525000" cy="2857500"/>
          </a:xfrm>
          <a:prstGeom prst="rect">
            <a:avLst/>
          </a:prstGeom>
        </p:spPr>
      </p:pic>
    </p:spTree>
    <p:extLst>
      <p:ext uri="{BB962C8B-B14F-4D97-AF65-F5344CB8AC3E}">
        <p14:creationId xmlns:p14="http://schemas.microsoft.com/office/powerpoint/2010/main" val="2721517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H</a:t>
            </a:r>
            <a:r>
              <a:rPr lang="nl-NL" b="1" dirty="0" smtClean="0"/>
              <a:t>amster</a:t>
            </a:r>
            <a:endParaRPr lang="nl-NL" b="1" dirty="0"/>
          </a:p>
        </p:txBody>
      </p:sp>
      <p:pic>
        <p:nvPicPr>
          <p:cNvPr id="4" name="Afbeelding 3"/>
          <p:cNvPicPr>
            <a:picLocks noChangeAspect="1"/>
          </p:cNvPicPr>
          <p:nvPr/>
        </p:nvPicPr>
        <p:blipFill>
          <a:blip r:embed="rId2"/>
          <a:stretch>
            <a:fillRect/>
          </a:stretch>
        </p:blipFill>
        <p:spPr>
          <a:xfrm>
            <a:off x="8542020" y="3703320"/>
            <a:ext cx="3649980" cy="3649980"/>
          </a:xfrm>
          <a:prstGeom prst="rect">
            <a:avLst/>
          </a:prstGeom>
        </p:spPr>
      </p:pic>
      <p:sp>
        <p:nvSpPr>
          <p:cNvPr id="3" name="Tijdelijke aanduiding voor inhoud 2"/>
          <p:cNvSpPr>
            <a:spLocks noGrp="1"/>
          </p:cNvSpPr>
          <p:nvPr>
            <p:ph idx="1"/>
          </p:nvPr>
        </p:nvSpPr>
        <p:spPr/>
        <p:txBody>
          <a:bodyPr/>
          <a:lstStyle/>
          <a:p>
            <a:r>
              <a:rPr lang="nl-NL" dirty="0" smtClean="0"/>
              <a:t>Ondanks klein – voldoende beweging nodig!</a:t>
            </a:r>
          </a:p>
          <a:p>
            <a:r>
              <a:rPr lang="nl-NL" dirty="0" smtClean="0"/>
              <a:t>Hamsterverblijf minimaal: 70x 50 cm</a:t>
            </a:r>
          </a:p>
          <a:p>
            <a:r>
              <a:rPr lang="nl-NL" dirty="0" smtClean="0"/>
              <a:t>Voor </a:t>
            </a:r>
            <a:r>
              <a:rPr lang="nl-NL" dirty="0" err="1" smtClean="0"/>
              <a:t>syrische</a:t>
            </a:r>
            <a:r>
              <a:rPr lang="nl-NL" dirty="0" smtClean="0"/>
              <a:t> hamster is groter nog beter</a:t>
            </a:r>
          </a:p>
          <a:p>
            <a:r>
              <a:rPr lang="nl-NL" dirty="0" smtClean="0"/>
              <a:t>Verdiepingen is prima, maar niet te hoog want hamsters kunnen geen diepte zien.</a:t>
            </a:r>
          </a:p>
          <a:p>
            <a:r>
              <a:rPr lang="nl-NL" dirty="0" smtClean="0"/>
              <a:t>Kooi of aquarium is prima</a:t>
            </a:r>
          </a:p>
          <a:p>
            <a:r>
              <a:rPr lang="nl-NL" dirty="0" smtClean="0"/>
              <a:t>Minimaal één donkere schuilplaats</a:t>
            </a:r>
            <a:endParaRPr lang="nl-NL" dirty="0"/>
          </a:p>
        </p:txBody>
      </p:sp>
    </p:spTree>
    <p:extLst>
      <p:ext uri="{BB962C8B-B14F-4D97-AF65-F5344CB8AC3E}">
        <p14:creationId xmlns:p14="http://schemas.microsoft.com/office/powerpoint/2010/main" val="3382688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Materialen</a:t>
            </a:r>
            <a:endParaRPr lang="nl-NL" b="1" dirty="0"/>
          </a:p>
        </p:txBody>
      </p:sp>
      <p:sp>
        <p:nvSpPr>
          <p:cNvPr id="3" name="Tijdelijke aanduiding voor inhoud 2"/>
          <p:cNvSpPr>
            <a:spLocks noGrp="1"/>
          </p:cNvSpPr>
          <p:nvPr>
            <p:ph idx="1"/>
          </p:nvPr>
        </p:nvSpPr>
        <p:spPr/>
        <p:txBody>
          <a:bodyPr>
            <a:normAutofit/>
          </a:bodyPr>
          <a:lstStyle/>
          <a:p>
            <a:r>
              <a:rPr lang="nl-NL" dirty="0" smtClean="0"/>
              <a:t>Bodembedekkers:</a:t>
            </a:r>
          </a:p>
          <a:p>
            <a:pPr lvl="1"/>
            <a:r>
              <a:rPr lang="nl-NL" dirty="0" smtClean="0"/>
              <a:t>Mais, houtpulp, papier en hennep, zaagsel</a:t>
            </a:r>
          </a:p>
          <a:p>
            <a:r>
              <a:rPr lang="nl-NL" dirty="0" smtClean="0"/>
              <a:t>Nestmateriaal</a:t>
            </a:r>
          </a:p>
          <a:p>
            <a:pPr lvl="1"/>
            <a:r>
              <a:rPr lang="nl-NL" dirty="0" smtClean="0"/>
              <a:t>Hooi, toiletpapier, tissue, kartonsnippers</a:t>
            </a:r>
          </a:p>
          <a:p>
            <a:r>
              <a:rPr lang="nl-NL" dirty="0" smtClean="0"/>
              <a:t>Extra</a:t>
            </a:r>
          </a:p>
          <a:p>
            <a:pPr lvl="1"/>
            <a:r>
              <a:rPr lang="nl-NL" dirty="0" smtClean="0"/>
              <a:t>Zandbadje</a:t>
            </a:r>
          </a:p>
          <a:p>
            <a:pPr lvl="1"/>
            <a:r>
              <a:rPr lang="nl-NL" dirty="0" smtClean="0"/>
              <a:t>Speciaal bakje voor ontlasting en urine</a:t>
            </a:r>
          </a:p>
          <a:p>
            <a:pPr lvl="1"/>
            <a:r>
              <a:rPr lang="nl-NL" dirty="0" smtClean="0"/>
              <a:t>Speelrennetje</a:t>
            </a:r>
          </a:p>
          <a:p>
            <a:pPr lvl="1"/>
            <a:r>
              <a:rPr lang="nl-NL" dirty="0" err="1" smtClean="0"/>
              <a:t>Looprad</a:t>
            </a:r>
            <a:r>
              <a:rPr lang="nl-NL" dirty="0" smtClean="0"/>
              <a:t> (dicht!)</a:t>
            </a:r>
          </a:p>
          <a:p>
            <a:pPr lvl="1"/>
            <a:r>
              <a:rPr lang="nl-NL" dirty="0" smtClean="0"/>
              <a:t>Stronken, stenen, tunnels, en speciaal hamsterspeelgoed</a:t>
            </a:r>
          </a:p>
        </p:txBody>
      </p:sp>
      <p:pic>
        <p:nvPicPr>
          <p:cNvPr id="4" name="Afbeelding 3"/>
          <p:cNvPicPr>
            <a:picLocks noChangeAspect="1"/>
          </p:cNvPicPr>
          <p:nvPr/>
        </p:nvPicPr>
        <p:blipFill>
          <a:blip r:embed="rId2"/>
          <a:stretch>
            <a:fillRect/>
          </a:stretch>
        </p:blipFill>
        <p:spPr>
          <a:xfrm>
            <a:off x="7212330" y="365125"/>
            <a:ext cx="4762500" cy="4762500"/>
          </a:xfrm>
          <a:prstGeom prst="rect">
            <a:avLst/>
          </a:prstGeom>
        </p:spPr>
      </p:pic>
    </p:spTree>
    <p:extLst>
      <p:ext uri="{BB962C8B-B14F-4D97-AF65-F5344CB8AC3E}">
        <p14:creationId xmlns:p14="http://schemas.microsoft.com/office/powerpoint/2010/main" val="2861490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Solitair of samen?</a:t>
            </a:r>
            <a:endParaRPr lang="nl-NL" b="1" dirty="0"/>
          </a:p>
        </p:txBody>
      </p:sp>
      <p:sp>
        <p:nvSpPr>
          <p:cNvPr id="3" name="Tijdelijke aanduiding voor inhoud 2"/>
          <p:cNvSpPr>
            <a:spLocks noGrp="1"/>
          </p:cNvSpPr>
          <p:nvPr>
            <p:ph idx="1"/>
          </p:nvPr>
        </p:nvSpPr>
        <p:spPr/>
        <p:txBody>
          <a:bodyPr/>
          <a:lstStyle/>
          <a:p>
            <a:r>
              <a:rPr lang="nl-NL" dirty="0" smtClean="0"/>
              <a:t>Chinese dwerghamster en Syrische hamster zijn solitair</a:t>
            </a:r>
          </a:p>
          <a:p>
            <a:r>
              <a:rPr lang="nl-NL" dirty="0" smtClean="0"/>
              <a:t>Russische dwerghamster, </a:t>
            </a:r>
            <a:r>
              <a:rPr lang="nl-NL" dirty="0" err="1" smtClean="0"/>
              <a:t>Roborovski</a:t>
            </a:r>
            <a:r>
              <a:rPr lang="nl-NL" dirty="0" smtClean="0"/>
              <a:t> dwerghamster en </a:t>
            </a:r>
            <a:r>
              <a:rPr lang="nl-NL" dirty="0" err="1" smtClean="0"/>
              <a:t>Campbelli</a:t>
            </a:r>
            <a:r>
              <a:rPr lang="nl-NL" dirty="0" smtClean="0"/>
              <a:t> </a:t>
            </a:r>
            <a:r>
              <a:rPr lang="nl-NL" dirty="0" err="1" smtClean="0"/>
              <a:t>dwerghmaster</a:t>
            </a:r>
            <a:r>
              <a:rPr lang="nl-NL" dirty="0" smtClean="0"/>
              <a:t> leven van nature in kleine familiegroepjes</a:t>
            </a:r>
          </a:p>
          <a:p>
            <a:r>
              <a:rPr lang="nl-NL" dirty="0" smtClean="0"/>
              <a:t>Samenleven blijft voor dwerghamsters lastig omdat ze zo dicht op elkaar zitten. </a:t>
            </a:r>
          </a:p>
          <a:p>
            <a:r>
              <a:rPr lang="nl-NL" dirty="0" smtClean="0"/>
              <a:t>Houdt ze dus bij voorkeur alleen.</a:t>
            </a:r>
          </a:p>
          <a:p>
            <a:r>
              <a:rPr lang="nl-NL" dirty="0" smtClean="0"/>
              <a:t>Introduceer nooit zomaar een nieuwe hamster in de kooi</a:t>
            </a:r>
          </a:p>
          <a:p>
            <a:endParaRPr lang="nl-NL" dirty="0"/>
          </a:p>
        </p:txBody>
      </p:sp>
      <p:pic>
        <p:nvPicPr>
          <p:cNvPr id="4" name="Afbeelding 3"/>
          <p:cNvPicPr>
            <a:picLocks noChangeAspect="1"/>
          </p:cNvPicPr>
          <p:nvPr/>
        </p:nvPicPr>
        <p:blipFill>
          <a:blip r:embed="rId2"/>
          <a:stretch>
            <a:fillRect/>
          </a:stretch>
        </p:blipFill>
        <p:spPr>
          <a:xfrm>
            <a:off x="9646920" y="4932045"/>
            <a:ext cx="2346960" cy="1760220"/>
          </a:xfrm>
          <a:prstGeom prst="rect">
            <a:avLst/>
          </a:prstGeom>
        </p:spPr>
      </p:pic>
    </p:spTree>
    <p:extLst>
      <p:ext uri="{BB962C8B-B14F-4D97-AF65-F5344CB8AC3E}">
        <p14:creationId xmlns:p14="http://schemas.microsoft.com/office/powerpoint/2010/main" val="2904080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Mongoolse Gerbil</a:t>
            </a:r>
            <a:endParaRPr lang="nl-NL" b="1" dirty="0"/>
          </a:p>
        </p:txBody>
      </p:sp>
      <p:sp>
        <p:nvSpPr>
          <p:cNvPr id="3" name="Tijdelijke aanduiding voor inhoud 2"/>
          <p:cNvSpPr>
            <a:spLocks noGrp="1"/>
          </p:cNvSpPr>
          <p:nvPr>
            <p:ph idx="1"/>
          </p:nvPr>
        </p:nvSpPr>
        <p:spPr/>
        <p:txBody>
          <a:bodyPr/>
          <a:lstStyle/>
          <a:p>
            <a:r>
              <a:rPr lang="nl-NL" dirty="0" smtClean="0"/>
              <a:t>Knaagbestendig onderkomen zeer belangrijk</a:t>
            </a:r>
          </a:p>
          <a:p>
            <a:r>
              <a:rPr lang="nl-NL" dirty="0" smtClean="0"/>
              <a:t>Twee gerbils: 80 x 50 x 50 centimeter (hoe groter hoe beter)</a:t>
            </a:r>
          </a:p>
          <a:p>
            <a:r>
              <a:rPr lang="nl-NL" dirty="0" smtClean="0"/>
              <a:t>Raadzaam: Aquarium of terrarium</a:t>
            </a:r>
          </a:p>
          <a:p>
            <a:r>
              <a:rPr lang="nl-NL" dirty="0" smtClean="0"/>
              <a:t>Dikke laag bodembedekking voor het graven</a:t>
            </a:r>
            <a:endParaRPr lang="nl-NL" dirty="0"/>
          </a:p>
        </p:txBody>
      </p:sp>
      <p:pic>
        <p:nvPicPr>
          <p:cNvPr id="4" name="Afbeelding 3"/>
          <p:cNvPicPr>
            <a:picLocks noChangeAspect="1"/>
          </p:cNvPicPr>
          <p:nvPr/>
        </p:nvPicPr>
        <p:blipFill>
          <a:blip r:embed="rId2"/>
          <a:stretch>
            <a:fillRect/>
          </a:stretch>
        </p:blipFill>
        <p:spPr>
          <a:xfrm>
            <a:off x="7498080" y="3799618"/>
            <a:ext cx="4693920" cy="3058382"/>
          </a:xfrm>
          <a:prstGeom prst="rect">
            <a:avLst/>
          </a:prstGeom>
        </p:spPr>
      </p:pic>
    </p:spTree>
    <p:extLst>
      <p:ext uri="{BB962C8B-B14F-4D97-AF65-F5344CB8AC3E}">
        <p14:creationId xmlns:p14="http://schemas.microsoft.com/office/powerpoint/2010/main" val="2601805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Materialen</a:t>
            </a:r>
            <a:endParaRPr lang="nl-NL" b="1" dirty="0"/>
          </a:p>
        </p:txBody>
      </p:sp>
      <p:sp>
        <p:nvSpPr>
          <p:cNvPr id="3" name="Tijdelijke aanduiding voor inhoud 2"/>
          <p:cNvSpPr>
            <a:spLocks noGrp="1"/>
          </p:cNvSpPr>
          <p:nvPr>
            <p:ph idx="1"/>
          </p:nvPr>
        </p:nvSpPr>
        <p:spPr/>
        <p:txBody>
          <a:bodyPr>
            <a:normAutofit/>
          </a:bodyPr>
          <a:lstStyle/>
          <a:p>
            <a:r>
              <a:rPr lang="nl-NL" dirty="0" smtClean="0"/>
              <a:t>Bodembedekking:</a:t>
            </a:r>
          </a:p>
          <a:p>
            <a:pPr lvl="1"/>
            <a:r>
              <a:rPr lang="nl-NL" dirty="0" smtClean="0"/>
              <a:t>Houtvezel of –krullen, zand (nadeel omdat het snel de gangen instort)</a:t>
            </a:r>
          </a:p>
          <a:p>
            <a:r>
              <a:rPr lang="nl-NL" dirty="0" smtClean="0"/>
              <a:t>Overig materiaal:</a:t>
            </a:r>
          </a:p>
          <a:p>
            <a:pPr lvl="1"/>
            <a:r>
              <a:rPr lang="nl-NL" dirty="0" smtClean="0"/>
              <a:t>Hooi, papierstrookjes, wc-papier of keukenrol</a:t>
            </a:r>
          </a:p>
          <a:p>
            <a:r>
              <a:rPr lang="nl-NL" dirty="0" smtClean="0"/>
              <a:t>Schuilmogelijkheden:</a:t>
            </a:r>
          </a:p>
          <a:p>
            <a:pPr lvl="1"/>
            <a:r>
              <a:rPr lang="nl-NL" dirty="0"/>
              <a:t>Stenen, takken, knaagdierhuisjes, bloempotten</a:t>
            </a:r>
          </a:p>
          <a:p>
            <a:r>
              <a:rPr lang="nl-NL" dirty="0" smtClean="0"/>
              <a:t>Extra:</a:t>
            </a:r>
          </a:p>
          <a:p>
            <a:pPr lvl="1"/>
            <a:r>
              <a:rPr lang="nl-NL" dirty="0" err="1" smtClean="0"/>
              <a:t>Looprad</a:t>
            </a:r>
            <a:endParaRPr lang="nl-NL" dirty="0"/>
          </a:p>
          <a:p>
            <a:pPr lvl="1"/>
            <a:r>
              <a:rPr lang="nl-NL" dirty="0" smtClean="0"/>
              <a:t>Zandbad (chinchillazand)</a:t>
            </a:r>
          </a:p>
          <a:p>
            <a:pPr lvl="1"/>
            <a:endParaRPr lang="nl-NL" dirty="0"/>
          </a:p>
        </p:txBody>
      </p:sp>
      <p:pic>
        <p:nvPicPr>
          <p:cNvPr id="1026" name="Picture 2" descr="Afbeeldingsresultaat voor gerbil ko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3114675"/>
            <a:ext cx="39528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72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Solitair of samen?</a:t>
            </a:r>
            <a:endParaRPr lang="nl-NL" b="1" dirty="0"/>
          </a:p>
        </p:txBody>
      </p:sp>
      <p:sp>
        <p:nvSpPr>
          <p:cNvPr id="3" name="Tijdelijke aanduiding voor inhoud 2"/>
          <p:cNvSpPr>
            <a:spLocks noGrp="1"/>
          </p:cNvSpPr>
          <p:nvPr>
            <p:ph idx="1"/>
          </p:nvPr>
        </p:nvSpPr>
        <p:spPr/>
        <p:txBody>
          <a:bodyPr/>
          <a:lstStyle/>
          <a:p>
            <a:r>
              <a:rPr lang="nl-NL" dirty="0" smtClean="0"/>
              <a:t>Echt een groepsdier dus niet alleen houden!</a:t>
            </a:r>
          </a:p>
          <a:p>
            <a:r>
              <a:rPr lang="nl-NL" dirty="0" smtClean="0"/>
              <a:t>Hechte familiebanden</a:t>
            </a:r>
          </a:p>
          <a:p>
            <a:r>
              <a:rPr lang="nl-NL" dirty="0" smtClean="0"/>
              <a:t>Introduceren nieuw dier toch lastig </a:t>
            </a:r>
          </a:p>
          <a:p>
            <a:endParaRPr lang="nl-NL" dirty="0"/>
          </a:p>
        </p:txBody>
      </p:sp>
      <p:pic>
        <p:nvPicPr>
          <p:cNvPr id="4" name="Afbeelding 3"/>
          <p:cNvPicPr>
            <a:picLocks noChangeAspect="1"/>
          </p:cNvPicPr>
          <p:nvPr/>
        </p:nvPicPr>
        <p:blipFill>
          <a:blip r:embed="rId2"/>
          <a:stretch>
            <a:fillRect/>
          </a:stretch>
        </p:blipFill>
        <p:spPr>
          <a:xfrm>
            <a:off x="6880860" y="3189448"/>
            <a:ext cx="4994910" cy="3332319"/>
          </a:xfrm>
          <a:prstGeom prst="rect">
            <a:avLst/>
          </a:prstGeom>
        </p:spPr>
      </p:pic>
    </p:spTree>
    <p:extLst>
      <p:ext uri="{BB962C8B-B14F-4D97-AF65-F5344CB8AC3E}">
        <p14:creationId xmlns:p14="http://schemas.microsoft.com/office/powerpoint/2010/main" val="830693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Overige zoogdieren en hun huisvesting</a:t>
            </a:r>
            <a:endParaRPr lang="nl-NL" b="1" dirty="0"/>
          </a:p>
        </p:txBody>
      </p:sp>
      <p:sp>
        <p:nvSpPr>
          <p:cNvPr id="3" name="Tijdelijke aanduiding voor inhoud 2"/>
          <p:cNvSpPr>
            <a:spLocks noGrp="1"/>
          </p:cNvSpPr>
          <p:nvPr>
            <p:ph idx="1"/>
          </p:nvPr>
        </p:nvSpPr>
        <p:spPr/>
        <p:txBody>
          <a:bodyPr>
            <a:normAutofit fontScale="77500" lnSpcReduction="20000"/>
          </a:bodyPr>
          <a:lstStyle/>
          <a:p>
            <a:pPr marL="0" indent="0">
              <a:buNone/>
            </a:pPr>
            <a:r>
              <a:rPr lang="nl-NL" dirty="0" smtClean="0"/>
              <a:t>Onmogelijk om alle huisvesting van de zoogdieren te benoemen. Veel hebben jullie ook al wel gehad. Maar lees als voorbereiding en herhaling nog even onderstaande sites goed door:</a:t>
            </a:r>
          </a:p>
          <a:p>
            <a:endParaRPr lang="nl-NL" dirty="0"/>
          </a:p>
          <a:p>
            <a:r>
              <a:rPr lang="nl-NL" dirty="0" smtClean="0"/>
              <a:t>Ratten – Klik </a:t>
            </a:r>
            <a:r>
              <a:rPr lang="nl-NL" dirty="0" smtClean="0">
                <a:hlinkClick r:id="rId2"/>
              </a:rPr>
              <a:t>hier</a:t>
            </a:r>
            <a:r>
              <a:rPr lang="nl-NL" dirty="0" smtClean="0"/>
              <a:t> voor het LICG</a:t>
            </a:r>
          </a:p>
          <a:p>
            <a:r>
              <a:rPr lang="nl-NL" dirty="0" smtClean="0"/>
              <a:t>Cavia – Klik </a:t>
            </a:r>
            <a:r>
              <a:rPr lang="nl-NL" dirty="0" smtClean="0">
                <a:hlinkClick r:id="rId3"/>
              </a:rPr>
              <a:t>hier</a:t>
            </a:r>
            <a:r>
              <a:rPr lang="nl-NL" dirty="0" smtClean="0"/>
              <a:t> voor het LICG</a:t>
            </a:r>
          </a:p>
          <a:p>
            <a:r>
              <a:rPr lang="nl-NL" dirty="0" smtClean="0"/>
              <a:t>Schapen – Klik </a:t>
            </a:r>
            <a:r>
              <a:rPr lang="nl-NL" dirty="0" smtClean="0">
                <a:hlinkClick r:id="rId4"/>
              </a:rPr>
              <a:t>hier</a:t>
            </a:r>
            <a:r>
              <a:rPr lang="nl-NL" dirty="0" smtClean="0"/>
              <a:t> voor de levende have</a:t>
            </a:r>
          </a:p>
          <a:p>
            <a:r>
              <a:rPr lang="nl-NL" dirty="0" smtClean="0"/>
              <a:t>Geiten – Klik</a:t>
            </a:r>
            <a:r>
              <a:rPr lang="nl-NL" dirty="0" smtClean="0">
                <a:hlinkClick r:id="rId5"/>
              </a:rPr>
              <a:t> hier </a:t>
            </a:r>
            <a:r>
              <a:rPr lang="nl-NL" dirty="0" smtClean="0"/>
              <a:t>voor de levende have</a:t>
            </a:r>
          </a:p>
          <a:p>
            <a:r>
              <a:rPr lang="nl-NL" dirty="0" smtClean="0"/>
              <a:t>Paarden – Klik </a:t>
            </a:r>
            <a:r>
              <a:rPr lang="nl-NL" dirty="0" smtClean="0">
                <a:hlinkClick r:id="rId6"/>
              </a:rPr>
              <a:t>hier</a:t>
            </a:r>
            <a:r>
              <a:rPr lang="nl-NL" dirty="0" smtClean="0"/>
              <a:t> voor de levende have (kijk ook gids goede praktijken)</a:t>
            </a:r>
          </a:p>
          <a:p>
            <a:r>
              <a:rPr lang="nl-NL" dirty="0" smtClean="0"/>
              <a:t>Varkens – Klik </a:t>
            </a:r>
            <a:r>
              <a:rPr lang="nl-NL" dirty="0" smtClean="0">
                <a:hlinkClick r:id="rId7"/>
              </a:rPr>
              <a:t>hier</a:t>
            </a:r>
            <a:r>
              <a:rPr lang="nl-NL" dirty="0" smtClean="0"/>
              <a:t> voor de levende have</a:t>
            </a:r>
          </a:p>
          <a:p>
            <a:r>
              <a:rPr lang="nl-NL" dirty="0" smtClean="0"/>
              <a:t>Runderen – Klik </a:t>
            </a:r>
            <a:r>
              <a:rPr lang="nl-NL" dirty="0" smtClean="0">
                <a:hlinkClick r:id="rId8"/>
              </a:rPr>
              <a:t>hier</a:t>
            </a:r>
            <a:r>
              <a:rPr lang="nl-NL" dirty="0" smtClean="0"/>
              <a:t> voor de levende have</a:t>
            </a:r>
          </a:p>
          <a:p>
            <a:pPr marL="0" indent="0">
              <a:buNone/>
            </a:pPr>
            <a:r>
              <a:rPr lang="nl-NL" dirty="0" smtClean="0"/>
              <a:t/>
            </a:r>
            <a:br>
              <a:rPr lang="nl-NL" dirty="0" smtClean="0"/>
            </a:br>
            <a:endParaRPr lang="nl-NL" dirty="0"/>
          </a:p>
        </p:txBody>
      </p:sp>
    </p:spTree>
    <p:extLst>
      <p:ext uri="{BB962C8B-B14F-4D97-AF65-F5344CB8AC3E}">
        <p14:creationId xmlns:p14="http://schemas.microsoft.com/office/powerpoint/2010/main" val="2011513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nl-NL" b="1" dirty="0" smtClean="0"/>
              <a:t>Wet &amp; Regelgeving</a:t>
            </a:r>
            <a:endParaRPr lang="nl-NL" b="1" dirty="0"/>
          </a:p>
        </p:txBody>
      </p:sp>
      <p:sp>
        <p:nvSpPr>
          <p:cNvPr id="5" name="Tijdelijke aanduiding voor tekst 4"/>
          <p:cNvSpPr>
            <a:spLocks noGrp="1"/>
          </p:cNvSpPr>
          <p:nvPr>
            <p:ph type="body" idx="1"/>
          </p:nvPr>
        </p:nvSpPr>
        <p:spPr/>
        <p:txBody>
          <a:bodyPr/>
          <a:lstStyle/>
          <a:p>
            <a:pPr algn="ctr"/>
            <a:r>
              <a:rPr lang="nl-NL" dirty="0" smtClean="0"/>
              <a:t>Overige Zoogdieren</a:t>
            </a:r>
            <a:endParaRPr lang="nl-NL" dirty="0"/>
          </a:p>
        </p:txBody>
      </p:sp>
      <p:pic>
        <p:nvPicPr>
          <p:cNvPr id="3" name="Afbeelding 2"/>
          <p:cNvPicPr>
            <a:picLocks noChangeAspect="1"/>
          </p:cNvPicPr>
          <p:nvPr/>
        </p:nvPicPr>
        <p:blipFill>
          <a:blip r:embed="rId2"/>
          <a:stretch>
            <a:fillRect/>
          </a:stretch>
        </p:blipFill>
        <p:spPr>
          <a:xfrm>
            <a:off x="4268424" y="483326"/>
            <a:ext cx="7677508" cy="2659924"/>
          </a:xfrm>
          <a:prstGeom prst="rect">
            <a:avLst/>
          </a:prstGeom>
        </p:spPr>
      </p:pic>
    </p:spTree>
    <p:extLst>
      <p:ext uri="{BB962C8B-B14F-4D97-AF65-F5344CB8AC3E}">
        <p14:creationId xmlns:p14="http://schemas.microsoft.com/office/powerpoint/2010/main" val="2948564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dirty="0" smtClean="0">
                <a:solidFill>
                  <a:schemeClr val="tx2"/>
                </a:solidFill>
              </a:rPr>
              <a:t>Wet dieren</a:t>
            </a:r>
            <a:endParaRPr lang="nl-NL" b="1" dirty="0">
              <a:solidFill>
                <a:schemeClr val="tx2"/>
              </a:solidFill>
            </a:endParaRPr>
          </a:p>
        </p:txBody>
      </p:sp>
      <p:sp>
        <p:nvSpPr>
          <p:cNvPr id="5" name="Tijdelijke aanduiding voor inhoud 4"/>
          <p:cNvSpPr>
            <a:spLocks noGrp="1"/>
          </p:cNvSpPr>
          <p:nvPr>
            <p:ph idx="1"/>
          </p:nvPr>
        </p:nvSpPr>
        <p:spPr/>
        <p:txBody>
          <a:bodyPr/>
          <a:lstStyle/>
          <a:p>
            <a:pPr marL="0" indent="0">
              <a:buNone/>
            </a:pPr>
            <a:r>
              <a:rPr lang="nl-NL" b="1" dirty="0" smtClean="0"/>
              <a:t>Op </a:t>
            </a:r>
            <a:r>
              <a:rPr lang="nl-NL" b="1" dirty="0"/>
              <a:t>1 januari 2013 is de </a:t>
            </a:r>
            <a:r>
              <a:rPr lang="nl-NL" b="1" dirty="0" smtClean="0">
                <a:hlinkClick r:id="rId2"/>
              </a:rPr>
              <a:t>Wet </a:t>
            </a:r>
            <a:r>
              <a:rPr lang="nl-NL" b="1" dirty="0">
                <a:hlinkClick r:id="rId2"/>
              </a:rPr>
              <a:t>Dieren </a:t>
            </a:r>
            <a:r>
              <a:rPr lang="nl-NL" b="1" dirty="0"/>
              <a:t>van kracht geworden. Deze wet bundelt </a:t>
            </a:r>
            <a:r>
              <a:rPr lang="nl-NL" b="1" dirty="0" smtClean="0"/>
              <a:t>de </a:t>
            </a:r>
            <a:r>
              <a:rPr lang="nl-NL" b="1" dirty="0"/>
              <a:t>volgende wetten:</a:t>
            </a:r>
          </a:p>
          <a:p>
            <a:r>
              <a:rPr lang="nl-NL" dirty="0"/>
              <a:t>de Gezondheids- en welzijnswet voor dieren (waaronder de regels met betrekking tot destructie);</a:t>
            </a:r>
          </a:p>
          <a:p>
            <a:r>
              <a:rPr lang="nl-NL" dirty="0"/>
              <a:t>de Diergeneesmiddelenwet;</a:t>
            </a:r>
          </a:p>
          <a:p>
            <a:r>
              <a:rPr lang="nl-NL" dirty="0"/>
              <a:t>de Wet op de dierenbescherming;</a:t>
            </a:r>
          </a:p>
          <a:p>
            <a:r>
              <a:rPr lang="nl-NL" dirty="0"/>
              <a:t>de Wet op de uitoefening van de diergeneeskunde 1990; </a:t>
            </a:r>
          </a:p>
          <a:p>
            <a:r>
              <a:rPr lang="nl-NL" dirty="0"/>
              <a:t>de Kaderwet diervoeders.</a:t>
            </a:r>
          </a:p>
          <a:p>
            <a:endParaRPr lang="nl-NL" dirty="0"/>
          </a:p>
        </p:txBody>
      </p:sp>
    </p:spTree>
    <p:extLst>
      <p:ext uri="{BB962C8B-B14F-4D97-AF65-F5344CB8AC3E}">
        <p14:creationId xmlns:p14="http://schemas.microsoft.com/office/powerpoint/2010/main" val="1429174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dirty="0" smtClean="0">
                <a:solidFill>
                  <a:schemeClr val="tx2"/>
                </a:solidFill>
              </a:rPr>
              <a:t>Besluit houders van dieren</a:t>
            </a:r>
            <a:endParaRPr lang="nl-NL" b="1" dirty="0">
              <a:solidFill>
                <a:schemeClr val="tx2"/>
              </a:solidFill>
            </a:endParaRPr>
          </a:p>
        </p:txBody>
      </p:sp>
      <p:sp>
        <p:nvSpPr>
          <p:cNvPr id="5" name="Tijdelijke aanduiding voor inhoud 4"/>
          <p:cNvSpPr>
            <a:spLocks noGrp="1"/>
          </p:cNvSpPr>
          <p:nvPr>
            <p:ph idx="1"/>
          </p:nvPr>
        </p:nvSpPr>
        <p:spPr/>
        <p:txBody>
          <a:bodyPr>
            <a:normAutofit fontScale="92500" lnSpcReduction="10000"/>
          </a:bodyPr>
          <a:lstStyle/>
          <a:p>
            <a:pPr marL="0" indent="0">
              <a:buNone/>
            </a:pPr>
            <a:r>
              <a:rPr lang="nl-NL" u="sng" dirty="0" smtClean="0"/>
              <a:t>Bedrijfsmatige activiteit met dieren:</a:t>
            </a:r>
          </a:p>
          <a:p>
            <a:r>
              <a:rPr lang="nl-NL" dirty="0" smtClean="0"/>
              <a:t>Registreren van het bedrijf met UBN nummer</a:t>
            </a:r>
          </a:p>
          <a:p>
            <a:r>
              <a:rPr lang="nl-NL" dirty="0" smtClean="0"/>
              <a:t>Vakbekwaamheid kunnen aantonen</a:t>
            </a:r>
          </a:p>
          <a:p>
            <a:r>
              <a:rPr lang="nl-NL" dirty="0" smtClean="0"/>
              <a:t>Regels voor I&amp;R</a:t>
            </a:r>
          </a:p>
          <a:p>
            <a:pPr lvl="1"/>
            <a:r>
              <a:rPr lang="nl-NL" dirty="0"/>
              <a:t>Oormerken registreren </a:t>
            </a:r>
            <a:r>
              <a:rPr lang="nl-NL" dirty="0">
                <a:sym typeface="Wingdings" panose="05000000000000000000" pitchFamily="2" charset="2"/>
              </a:rPr>
              <a:t> d</a:t>
            </a:r>
            <a:r>
              <a:rPr lang="nl-NL" dirty="0"/>
              <a:t>at geldt voor alle houders, bedrijfsmatig of hobbymatig. Melden bij </a:t>
            </a:r>
            <a:r>
              <a:rPr lang="nl-NL" dirty="0">
                <a:hlinkClick r:id="rId2"/>
              </a:rPr>
              <a:t>mijnrvo.nl</a:t>
            </a:r>
            <a:endParaRPr lang="nl-NL" dirty="0"/>
          </a:p>
          <a:p>
            <a:pPr lvl="1"/>
            <a:r>
              <a:rPr lang="nl-NL" dirty="0"/>
              <a:t>In &amp; export van vee </a:t>
            </a:r>
            <a:r>
              <a:rPr lang="nl-NL" dirty="0">
                <a:sym typeface="Wingdings" panose="05000000000000000000" pitchFamily="2" charset="2"/>
              </a:rPr>
              <a:t> NVMA</a:t>
            </a:r>
          </a:p>
          <a:p>
            <a:pPr lvl="1"/>
            <a:r>
              <a:rPr lang="nl-NL" dirty="0">
                <a:sym typeface="Wingdings" panose="05000000000000000000" pitchFamily="2" charset="2"/>
              </a:rPr>
              <a:t>Paspoort</a:t>
            </a:r>
          </a:p>
          <a:p>
            <a:pPr lvl="1"/>
            <a:r>
              <a:rPr lang="nl-NL" dirty="0"/>
              <a:t>Voor schapen en geiten geldt een verplichte elektronische identificatie en registratie (I&amp;R).</a:t>
            </a:r>
            <a:endParaRPr lang="nl-NL" dirty="0">
              <a:sym typeface="Wingdings" panose="05000000000000000000" pitchFamily="2" charset="2"/>
            </a:endParaRPr>
          </a:p>
          <a:p>
            <a:r>
              <a:rPr lang="nl-NL" dirty="0" smtClean="0"/>
              <a:t>Regels voor importeren en verhandelen van dieren</a:t>
            </a:r>
          </a:p>
          <a:p>
            <a:endParaRPr lang="nl-NL" dirty="0"/>
          </a:p>
        </p:txBody>
      </p:sp>
    </p:spTree>
    <p:extLst>
      <p:ext uri="{BB962C8B-B14F-4D97-AF65-F5344CB8AC3E}">
        <p14:creationId xmlns:p14="http://schemas.microsoft.com/office/powerpoint/2010/main" val="33916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gaan we vandaag doen?</a:t>
            </a:r>
            <a:endParaRPr lang="nl-NL" dirty="0"/>
          </a:p>
        </p:txBody>
      </p:sp>
      <p:sp>
        <p:nvSpPr>
          <p:cNvPr id="3" name="Tijdelijke aanduiding voor inhoud 2"/>
          <p:cNvSpPr>
            <a:spLocks noGrp="1"/>
          </p:cNvSpPr>
          <p:nvPr>
            <p:ph idx="1"/>
          </p:nvPr>
        </p:nvSpPr>
        <p:spPr/>
        <p:txBody>
          <a:bodyPr/>
          <a:lstStyle/>
          <a:p>
            <a:r>
              <a:rPr lang="nl-NL" dirty="0" smtClean="0"/>
              <a:t>Presentaties gedrag</a:t>
            </a:r>
          </a:p>
          <a:p>
            <a:r>
              <a:rPr lang="nl-NL" dirty="0" smtClean="0"/>
              <a:t>Theorie Huisvesting en Wet &amp; Regelgeving</a:t>
            </a:r>
          </a:p>
          <a:p>
            <a:r>
              <a:rPr lang="nl-NL" dirty="0" smtClean="0"/>
              <a:t>(huiswerk) opdrachten Wet &amp; Regelgeving</a:t>
            </a:r>
          </a:p>
          <a:p>
            <a:pPr marL="0" indent="0">
              <a:buNone/>
            </a:pPr>
            <a:endParaRPr lang="nl-NL" dirty="0"/>
          </a:p>
          <a:p>
            <a:pPr marL="0" indent="0">
              <a:buNone/>
            </a:pPr>
            <a:r>
              <a:rPr lang="nl-NL" b="1" dirty="0" smtClean="0"/>
              <a:t>Volgende week:</a:t>
            </a:r>
            <a:endParaRPr lang="nl-NL" b="1" dirty="0"/>
          </a:p>
          <a:p>
            <a:r>
              <a:rPr lang="nl-NL" dirty="0" smtClean="0"/>
              <a:t>Voeding</a:t>
            </a:r>
          </a:p>
        </p:txBody>
      </p:sp>
    </p:spTree>
    <p:extLst>
      <p:ext uri="{BB962C8B-B14F-4D97-AF65-F5344CB8AC3E}">
        <p14:creationId xmlns:p14="http://schemas.microsoft.com/office/powerpoint/2010/main" val="2128014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rotWithShape="1">
          <a:blip r:embed="rId3"/>
          <a:srcRect t="2106"/>
          <a:stretch/>
        </p:blipFill>
        <p:spPr>
          <a:xfrm>
            <a:off x="332996" y="1602360"/>
            <a:ext cx="11314362" cy="4797868"/>
          </a:xfrm>
          <a:prstGeom prst="rect">
            <a:avLst/>
          </a:prstGeom>
        </p:spPr>
      </p:pic>
      <p:sp>
        <p:nvSpPr>
          <p:cNvPr id="5" name="Ovaal 4"/>
          <p:cNvSpPr/>
          <p:nvPr/>
        </p:nvSpPr>
        <p:spPr>
          <a:xfrm>
            <a:off x="5801193" y="2383435"/>
            <a:ext cx="2023672" cy="44745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kstvak 5"/>
          <p:cNvSpPr txBox="1"/>
          <p:nvPr/>
        </p:nvSpPr>
        <p:spPr>
          <a:xfrm>
            <a:off x="332996" y="929163"/>
            <a:ext cx="116741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44546A"/>
                </a:solidFill>
                <a:effectLst/>
                <a:uLnTx/>
                <a:uFillTx/>
                <a:latin typeface="Calibri Light"/>
                <a:ea typeface="+mn-ea"/>
                <a:cs typeface="+mn-cs"/>
              </a:rPr>
              <a:t>De Wet dieren bestaat uit de volgende besluiten en </a:t>
            </a:r>
            <a:r>
              <a:rPr kumimoji="0" lang="nl-NL" sz="3600" b="1" i="0" u="none" strike="noStrike" kern="1200" cap="none" spc="0" normalizeH="0" baseline="0" noProof="0" dirty="0" smtClean="0">
                <a:ln>
                  <a:noFill/>
                </a:ln>
                <a:solidFill>
                  <a:srgbClr val="44546A"/>
                </a:solidFill>
                <a:effectLst/>
                <a:uLnTx/>
                <a:uFillTx/>
                <a:latin typeface="Calibri Light"/>
                <a:ea typeface="+mn-ea"/>
                <a:cs typeface="+mn-cs"/>
              </a:rPr>
              <a:t>regelingen</a:t>
            </a:r>
            <a:endParaRPr kumimoji="0" lang="nl-NL" sz="3600" b="1" i="0" u="none" strike="noStrike" kern="1200" cap="none" spc="0" normalizeH="0" baseline="0" noProof="0" dirty="0">
              <a:ln>
                <a:noFill/>
              </a:ln>
              <a:solidFill>
                <a:srgbClr val="44546A"/>
              </a:solidFill>
              <a:effectLst/>
              <a:uLnTx/>
              <a:uFillTx/>
              <a:latin typeface="Calibri Light"/>
              <a:ea typeface="+mn-ea"/>
              <a:cs typeface="+mn-cs"/>
            </a:endParaRPr>
          </a:p>
        </p:txBody>
      </p:sp>
    </p:spTree>
    <p:extLst>
      <p:ext uri="{BB962C8B-B14F-4D97-AF65-F5344CB8AC3E}">
        <p14:creationId xmlns:p14="http://schemas.microsoft.com/office/powerpoint/2010/main" val="404897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Oormerken</a:t>
            </a:r>
            <a:endParaRPr lang="nl-NL" b="1" dirty="0">
              <a:solidFill>
                <a:schemeClr val="tx2"/>
              </a:solidFill>
            </a:endParaRPr>
          </a:p>
        </p:txBody>
      </p:sp>
      <p:pic>
        <p:nvPicPr>
          <p:cNvPr id="4" name="Afbeelding 3"/>
          <p:cNvPicPr>
            <a:picLocks noChangeAspect="1"/>
          </p:cNvPicPr>
          <p:nvPr/>
        </p:nvPicPr>
        <p:blipFill>
          <a:blip r:embed="rId2"/>
          <a:stretch>
            <a:fillRect/>
          </a:stretch>
        </p:blipFill>
        <p:spPr>
          <a:xfrm>
            <a:off x="587326" y="2399177"/>
            <a:ext cx="5334000" cy="3476625"/>
          </a:xfrm>
          <a:prstGeom prst="rect">
            <a:avLst/>
          </a:prstGeom>
        </p:spPr>
      </p:pic>
      <p:pic>
        <p:nvPicPr>
          <p:cNvPr id="5" name="Afbeelding 4"/>
          <p:cNvPicPr>
            <a:picLocks noChangeAspect="1"/>
          </p:cNvPicPr>
          <p:nvPr/>
        </p:nvPicPr>
        <p:blipFill>
          <a:blip r:embed="rId3"/>
          <a:stretch>
            <a:fillRect/>
          </a:stretch>
        </p:blipFill>
        <p:spPr>
          <a:xfrm>
            <a:off x="6523745" y="154134"/>
            <a:ext cx="4490086" cy="4490086"/>
          </a:xfrm>
          <a:prstGeom prst="rect">
            <a:avLst/>
          </a:prstGeom>
        </p:spPr>
      </p:pic>
      <p:sp>
        <p:nvSpPr>
          <p:cNvPr id="3" name="Rechthoek 2"/>
          <p:cNvSpPr/>
          <p:nvPr/>
        </p:nvSpPr>
        <p:spPr>
          <a:xfrm>
            <a:off x="6523745" y="4998639"/>
            <a:ext cx="6096000" cy="175432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Landcode = NL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Levensnummer = </a:t>
            </a: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6104 6433 5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Werknummer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6433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(vergroot afgedrukt)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Controlegetal = </a:t>
            </a: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5</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Barcode </a:t>
            </a:r>
            <a:endPar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Verantwoordelijke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organisatie = </a:t>
            </a: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LNV</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406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paard chipp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4741719" cy="3123662"/>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a:stretch>
            <a:fillRect/>
          </a:stretch>
        </p:blipFill>
        <p:spPr>
          <a:xfrm>
            <a:off x="6547413" y="1434904"/>
            <a:ext cx="3612465" cy="2711474"/>
          </a:xfrm>
          <a:prstGeom prst="rect">
            <a:avLst/>
          </a:prstGeom>
        </p:spPr>
      </p:pic>
      <p:pic>
        <p:nvPicPr>
          <p:cNvPr id="5" name="Afbeelding 4"/>
          <p:cNvPicPr>
            <a:picLocks noChangeAspect="1"/>
          </p:cNvPicPr>
          <p:nvPr/>
        </p:nvPicPr>
        <p:blipFill>
          <a:blip r:embed="rId4"/>
          <a:stretch>
            <a:fillRect/>
          </a:stretch>
        </p:blipFill>
        <p:spPr>
          <a:xfrm>
            <a:off x="7560724" y="3629147"/>
            <a:ext cx="4048125" cy="3038475"/>
          </a:xfrm>
          <a:prstGeom prst="rect">
            <a:avLst/>
          </a:prstGeom>
        </p:spPr>
      </p:pic>
      <p:sp>
        <p:nvSpPr>
          <p:cNvPr id="6" name="Titel 5"/>
          <p:cNvSpPr>
            <a:spLocks noGrp="1"/>
          </p:cNvSpPr>
          <p:nvPr>
            <p:ph type="title"/>
          </p:nvPr>
        </p:nvSpPr>
        <p:spPr/>
        <p:txBody>
          <a:bodyPr/>
          <a:lstStyle/>
          <a:p>
            <a:r>
              <a:rPr lang="nl-NL" b="1" dirty="0" smtClean="0">
                <a:solidFill>
                  <a:schemeClr val="tx2"/>
                </a:solidFill>
              </a:rPr>
              <a:t>Overige methoden</a:t>
            </a:r>
            <a:endParaRPr lang="nl-NL" b="1" dirty="0">
              <a:solidFill>
                <a:schemeClr val="tx2"/>
              </a:solidFill>
            </a:endParaRPr>
          </a:p>
        </p:txBody>
      </p:sp>
    </p:spTree>
    <p:extLst>
      <p:ext uri="{BB962C8B-B14F-4D97-AF65-F5344CB8AC3E}">
        <p14:creationId xmlns:p14="http://schemas.microsoft.com/office/powerpoint/2010/main" val="16099777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dirty="0" smtClean="0">
                <a:solidFill>
                  <a:schemeClr val="tx2"/>
                </a:solidFill>
              </a:rPr>
              <a:t>Dieren niet zomaar invoeren</a:t>
            </a:r>
            <a:endParaRPr lang="nl-NL" b="1" dirty="0">
              <a:solidFill>
                <a:schemeClr val="tx2"/>
              </a:solidFill>
            </a:endParaRPr>
          </a:p>
        </p:txBody>
      </p:sp>
      <p:sp>
        <p:nvSpPr>
          <p:cNvPr id="5" name="Tijdelijke aanduiding voor inhoud 4"/>
          <p:cNvSpPr>
            <a:spLocks noGrp="1"/>
          </p:cNvSpPr>
          <p:nvPr>
            <p:ph idx="1"/>
          </p:nvPr>
        </p:nvSpPr>
        <p:spPr/>
        <p:txBody>
          <a:bodyPr/>
          <a:lstStyle/>
          <a:p>
            <a:r>
              <a:rPr lang="nl-NL" dirty="0" smtClean="0"/>
              <a:t>Paspoort of geldige invoerpapieren</a:t>
            </a:r>
          </a:p>
          <a:p>
            <a:r>
              <a:rPr lang="nl-NL" dirty="0" smtClean="0"/>
              <a:t>Vergunning </a:t>
            </a:r>
            <a:r>
              <a:rPr lang="nl-NL" dirty="0"/>
              <a:t>van de Nederlandse Voedsel- en Warenautoriteit (NVWA</a:t>
            </a:r>
            <a:r>
              <a:rPr lang="nl-NL" dirty="0" smtClean="0"/>
              <a:t>) nodig.</a:t>
            </a:r>
          </a:p>
          <a:p>
            <a:r>
              <a:rPr lang="nl-NL" dirty="0" smtClean="0"/>
              <a:t>I&amp;R: </a:t>
            </a:r>
            <a:r>
              <a:rPr lang="nl-NL" dirty="0" err="1" smtClean="0"/>
              <a:t>Oornummers</a:t>
            </a:r>
            <a:r>
              <a:rPr lang="nl-NL" dirty="0" smtClean="0"/>
              <a:t>, chip, tatoeage, etc.</a:t>
            </a:r>
          </a:p>
          <a:p>
            <a:r>
              <a:rPr lang="nl-NL" dirty="0" err="1" smtClean="0"/>
              <a:t>Cites</a:t>
            </a:r>
            <a:r>
              <a:rPr lang="nl-NL" dirty="0" smtClean="0"/>
              <a:t>-soorten (bedreigde diersoorten)</a:t>
            </a:r>
            <a:endParaRPr lang="nl-NL" dirty="0"/>
          </a:p>
        </p:txBody>
      </p:sp>
    </p:spTree>
    <p:extLst>
      <p:ext uri="{BB962C8B-B14F-4D97-AF65-F5344CB8AC3E}">
        <p14:creationId xmlns:p14="http://schemas.microsoft.com/office/powerpoint/2010/main" val="1897645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tx2"/>
                </a:solidFill>
              </a:rPr>
              <a:t>Wat moet je weten?</a:t>
            </a:r>
            <a:endParaRPr lang="nl-NL" b="1" dirty="0">
              <a:solidFill>
                <a:schemeClr val="tx2"/>
              </a:solidFill>
            </a:endParaRPr>
          </a:p>
        </p:txBody>
      </p:sp>
      <p:sp>
        <p:nvSpPr>
          <p:cNvPr id="3" name="Tijdelijke aanduiding voor inhoud 2"/>
          <p:cNvSpPr>
            <a:spLocks noGrp="1"/>
          </p:cNvSpPr>
          <p:nvPr>
            <p:ph idx="1"/>
          </p:nvPr>
        </p:nvSpPr>
        <p:spPr/>
        <p:txBody>
          <a:bodyPr/>
          <a:lstStyle/>
          <a:p>
            <a:pPr marL="0" indent="0">
              <a:buNone/>
            </a:pPr>
            <a:r>
              <a:rPr lang="nl-NL" dirty="0" smtClean="0"/>
              <a:t>Er gelden verschillende wetten en regels in NL voor de verschillende zoogdieren die je moet kennen. Deze hoef je niet allemaal uit je hoofd te kennen. Wel moet je weten waar je daarover informatie kan vinden en welke regels er ongeveer gelden (bijvoorbeeld: het registreren van de grote zoogdieren is verplicht en je mag niet zomaar dieren invoeren)</a:t>
            </a:r>
          </a:p>
          <a:p>
            <a:pPr marL="0" indent="0">
              <a:buNone/>
            </a:pPr>
            <a:endParaRPr lang="nl-NL" dirty="0"/>
          </a:p>
          <a:p>
            <a:pPr marL="0" indent="0" algn="ctr">
              <a:buNone/>
            </a:pPr>
            <a:r>
              <a:rPr lang="nl-NL" dirty="0" smtClean="0">
                <a:solidFill>
                  <a:schemeClr val="tx2"/>
                </a:solidFill>
              </a:rPr>
              <a:t>Maak nu de opdrachten van wikiwijs. Na het afronden van deze opdrachten weet je meer over de Wet &amp; Regelgeving van de overige zoogdieren.</a:t>
            </a:r>
            <a:endParaRPr lang="nl-NL" dirty="0">
              <a:solidFill>
                <a:schemeClr val="tx2"/>
              </a:solidFill>
            </a:endParaRPr>
          </a:p>
        </p:txBody>
      </p:sp>
    </p:spTree>
    <p:extLst>
      <p:ext uri="{BB962C8B-B14F-4D97-AF65-F5344CB8AC3E}">
        <p14:creationId xmlns:p14="http://schemas.microsoft.com/office/powerpoint/2010/main" val="3298872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nl-NL" dirty="0" smtClean="0"/>
              <a:t>Huisvesting</a:t>
            </a:r>
            <a:endParaRPr lang="nl-NL" dirty="0"/>
          </a:p>
        </p:txBody>
      </p:sp>
      <p:sp>
        <p:nvSpPr>
          <p:cNvPr id="6" name="Ondertitel 5"/>
          <p:cNvSpPr>
            <a:spLocks noGrp="1"/>
          </p:cNvSpPr>
          <p:nvPr>
            <p:ph type="subTitle" idx="1"/>
          </p:nvPr>
        </p:nvSpPr>
        <p:spPr/>
        <p:txBody>
          <a:bodyPr/>
          <a:lstStyle/>
          <a:p>
            <a:r>
              <a:rPr lang="nl-NL" dirty="0" smtClean="0"/>
              <a:t>Konijn (uitgebreid)</a:t>
            </a:r>
          </a:p>
          <a:p>
            <a:r>
              <a:rPr lang="nl-NL" dirty="0" smtClean="0"/>
              <a:t>Hamster</a:t>
            </a:r>
          </a:p>
          <a:p>
            <a:r>
              <a:rPr lang="nl-NL" dirty="0" smtClean="0"/>
              <a:t>Gerbil</a:t>
            </a:r>
            <a:endParaRPr lang="nl-NL" dirty="0"/>
          </a:p>
        </p:txBody>
      </p:sp>
    </p:spTree>
    <p:extLst>
      <p:ext uri="{BB962C8B-B14F-4D97-AF65-F5344CB8AC3E}">
        <p14:creationId xmlns:p14="http://schemas.microsoft.com/office/powerpoint/2010/main" val="2999655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NL" sz="2400" dirty="0">
                <a:cs typeface="Arial" panose="020B0604020202020204" pitchFamily="34" charset="0"/>
              </a:rPr>
              <a:t>Huisvesting binnen</a:t>
            </a:r>
          </a:p>
          <a:p>
            <a:r>
              <a:rPr lang="nl-NL" sz="2400" dirty="0">
                <a:cs typeface="Arial" panose="020B0604020202020204" pitchFamily="34" charset="0"/>
              </a:rPr>
              <a:t>Huisvesting buiten</a:t>
            </a:r>
          </a:p>
          <a:p>
            <a:endParaRPr lang="nl-NL" sz="2400" dirty="0">
              <a:cs typeface="Arial" panose="020B0604020202020204" pitchFamily="34" charset="0"/>
            </a:endParaRPr>
          </a:p>
          <a:p>
            <a:r>
              <a:rPr lang="nl-NL" sz="2400" dirty="0">
                <a:cs typeface="Arial" panose="020B0604020202020204" pitchFamily="34" charset="0"/>
              </a:rPr>
              <a:t>Kooi/hok </a:t>
            </a:r>
          </a:p>
          <a:p>
            <a:r>
              <a:rPr lang="nl-NL" sz="2400" dirty="0">
                <a:cs typeface="Arial" panose="020B0604020202020204" pitchFamily="34" charset="0"/>
              </a:rPr>
              <a:t>Kooi/hok met aangebouwde ren</a:t>
            </a:r>
          </a:p>
          <a:p>
            <a:r>
              <a:rPr lang="nl-NL" sz="2400" dirty="0">
                <a:cs typeface="Arial" panose="020B0604020202020204" pitchFamily="34" charset="0"/>
              </a:rPr>
              <a:t>Konijnenheuvel/omheinde tuin</a:t>
            </a:r>
          </a:p>
          <a:p>
            <a:r>
              <a:rPr lang="nl-NL" sz="2400" dirty="0">
                <a:cs typeface="Arial" panose="020B0604020202020204" pitchFamily="34" charset="0"/>
              </a:rPr>
              <a:t>Los in huis</a:t>
            </a:r>
          </a:p>
          <a:p>
            <a:r>
              <a:rPr lang="nl-NL" sz="2400" dirty="0">
                <a:cs typeface="Arial" panose="020B0604020202020204" pitchFamily="34" charset="0"/>
              </a:rPr>
              <a:t>Stal, deel </a:t>
            </a:r>
            <a:r>
              <a:rPr lang="nl-NL" sz="2400" dirty="0" err="1">
                <a:cs typeface="Arial" panose="020B0604020202020204" pitchFamily="34" charset="0"/>
              </a:rPr>
              <a:t>v.e</a:t>
            </a:r>
            <a:r>
              <a:rPr lang="nl-NL" sz="2400" dirty="0">
                <a:cs typeface="Arial" panose="020B0604020202020204" pitchFamily="34" charset="0"/>
              </a:rPr>
              <a:t>. schuurtje, eigen kamer</a:t>
            </a:r>
          </a:p>
        </p:txBody>
      </p:sp>
      <p:sp>
        <p:nvSpPr>
          <p:cNvPr id="3" name="Titel 2"/>
          <p:cNvSpPr>
            <a:spLocks noGrp="1"/>
          </p:cNvSpPr>
          <p:nvPr>
            <p:ph type="title"/>
          </p:nvPr>
        </p:nvSpPr>
        <p:spPr/>
        <p:txBody>
          <a:bodyPr/>
          <a:lstStyle/>
          <a:p>
            <a:r>
              <a:rPr lang="nl-NL" dirty="0" smtClean="0">
                <a:latin typeface="+mn-lt"/>
              </a:rPr>
              <a:t>Konijn</a:t>
            </a:r>
            <a:endParaRPr lang="nl-NL" dirty="0">
              <a:latin typeface="+mn-lt"/>
            </a:endParaRPr>
          </a:p>
        </p:txBody>
      </p:sp>
      <p:pic>
        <p:nvPicPr>
          <p:cNvPr id="5122" name="Picture 2" descr="E:\Konijnen\Schoolkonijnen\Schoolkonijnen 0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2975" y="737102"/>
            <a:ext cx="3456384" cy="230425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E:\Konijnen\Schoolkonijnen\Schoolkonijnen 0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758945" y="3899782"/>
            <a:ext cx="3193329" cy="212888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310031"/>
            <a:ext cx="2687406" cy="268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668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NL" sz="2400" dirty="0">
                <a:cs typeface="Arial" panose="020B0604020202020204" pitchFamily="34" charset="0"/>
              </a:rPr>
              <a:t>Tochtvrij</a:t>
            </a:r>
          </a:p>
          <a:p>
            <a:r>
              <a:rPr lang="nl-NL" sz="2400" dirty="0">
                <a:cs typeface="Arial" panose="020B0604020202020204" pitchFamily="34" charset="0"/>
              </a:rPr>
              <a:t>Uit directe zon</a:t>
            </a:r>
          </a:p>
          <a:p>
            <a:r>
              <a:rPr lang="nl-NL" sz="2400" dirty="0">
                <a:cs typeface="Arial" panose="020B0604020202020204" pitchFamily="34" charset="0"/>
              </a:rPr>
              <a:t>Uit de wind (regen)</a:t>
            </a:r>
          </a:p>
          <a:p>
            <a:endParaRPr lang="nl-NL" sz="2400" dirty="0">
              <a:cs typeface="Arial" panose="020B0604020202020204" pitchFamily="34" charset="0"/>
            </a:endParaRPr>
          </a:p>
          <a:p>
            <a:r>
              <a:rPr lang="nl-NL" sz="2400" dirty="0">
                <a:cs typeface="Arial" panose="020B0604020202020204" pitchFamily="34" charset="0"/>
              </a:rPr>
              <a:t>Schuilmogelijkheid (huisje o.i.d.)</a:t>
            </a:r>
          </a:p>
          <a:p>
            <a:r>
              <a:rPr lang="nl-NL" sz="2400" dirty="0">
                <a:cs typeface="Arial" panose="020B0604020202020204" pitchFamily="34" charset="0"/>
              </a:rPr>
              <a:t>Onbeperkt toegang tot water en hooi </a:t>
            </a:r>
          </a:p>
          <a:p>
            <a:r>
              <a:rPr lang="nl-NL" sz="2400" dirty="0">
                <a:cs typeface="Arial" panose="020B0604020202020204" pitchFamily="34" charset="0"/>
              </a:rPr>
              <a:t>Mogelijkheid om languit te liggen</a:t>
            </a:r>
          </a:p>
          <a:p>
            <a:r>
              <a:rPr lang="nl-NL" sz="2400" dirty="0">
                <a:cs typeface="Arial" panose="020B0604020202020204" pitchFamily="34" charset="0"/>
              </a:rPr>
              <a:t>Mogelijkheid om heen en weer te huppen, liever nog te rennen en te springen </a:t>
            </a:r>
          </a:p>
          <a:p>
            <a:r>
              <a:rPr lang="nl-NL" sz="2400" dirty="0">
                <a:cs typeface="Arial" panose="020B0604020202020204" pitchFamily="34" charset="0"/>
              </a:rPr>
              <a:t>Gezelschap van een of enkele soortgenoten</a:t>
            </a:r>
          </a:p>
          <a:p>
            <a:endParaRPr lang="nl-NL" sz="2400" dirty="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p:txBody>
      </p:sp>
      <p:sp>
        <p:nvSpPr>
          <p:cNvPr id="3" name="Titel 2"/>
          <p:cNvSpPr>
            <a:spLocks noGrp="1"/>
          </p:cNvSpPr>
          <p:nvPr>
            <p:ph type="title"/>
          </p:nvPr>
        </p:nvSpPr>
        <p:spPr/>
        <p:txBody>
          <a:bodyPr/>
          <a:lstStyle/>
          <a:p>
            <a:r>
              <a:rPr lang="nl-NL" dirty="0" smtClean="0">
                <a:latin typeface="+mn-lt"/>
              </a:rPr>
              <a:t>Voorwaarden</a:t>
            </a:r>
            <a:endParaRPr lang="nl-NL" dirty="0">
              <a:latin typeface="+mn-lt"/>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0711" y="394231"/>
            <a:ext cx="3131400" cy="3230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8076" y="5399017"/>
            <a:ext cx="1794035" cy="1343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3225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38199" y="1820963"/>
            <a:ext cx="10879183" cy="4592900"/>
          </a:xfrm>
        </p:spPr>
        <p:txBody>
          <a:bodyPr>
            <a:normAutofit/>
          </a:bodyPr>
          <a:lstStyle/>
          <a:p>
            <a:r>
              <a:rPr lang="nl-NL" dirty="0" smtClean="0">
                <a:cs typeface="Arial" panose="020B0604020202020204" pitchFamily="34" charset="0"/>
              </a:rPr>
              <a:t>Voor dwergkonijnen (tot 2 kg): min. 150 x 80 cm</a:t>
            </a:r>
          </a:p>
          <a:p>
            <a:r>
              <a:rPr lang="nl-NL" dirty="0" smtClean="0">
                <a:cs typeface="Arial" panose="020B0604020202020204" pitchFamily="34" charset="0"/>
              </a:rPr>
              <a:t>Voor middelgrote rassen (2-4 kg) min. 200 x 80 cm</a:t>
            </a:r>
          </a:p>
          <a:p>
            <a:r>
              <a:rPr lang="nl-NL" dirty="0" smtClean="0">
                <a:cs typeface="Arial" panose="020B0604020202020204" pitchFamily="34" charset="0"/>
              </a:rPr>
              <a:t>Bij 2 of meer konijnen geldt: per konijn, per kg lichaamsgewicht 0,3 m2</a:t>
            </a:r>
          </a:p>
          <a:p>
            <a:r>
              <a:rPr lang="nl-NL" dirty="0" smtClean="0">
                <a:cs typeface="Arial" panose="020B0604020202020204" pitchFamily="34" charset="0"/>
              </a:rPr>
              <a:t>Rekenvoorbeeld voor 2 konijnen van 4 kg</a:t>
            </a:r>
          </a:p>
          <a:p>
            <a:pPr marL="0" indent="0">
              <a:buNone/>
            </a:pPr>
            <a:r>
              <a:rPr lang="nl-NL" dirty="0" smtClean="0">
                <a:cs typeface="Arial" panose="020B0604020202020204" pitchFamily="34" charset="0"/>
              </a:rPr>
              <a:t>    0,3 x 2 x 4 = 2,4 m2 (bijv. 200 x 120)</a:t>
            </a:r>
          </a:p>
          <a:p>
            <a:pPr marL="109728" indent="0">
              <a:buNone/>
            </a:pPr>
            <a:endParaRPr lang="nl-NL" dirty="0">
              <a:cs typeface="Arial" panose="020B0604020202020204" pitchFamily="34" charset="0"/>
            </a:endParaRPr>
          </a:p>
          <a:p>
            <a:r>
              <a:rPr lang="nl-NL" dirty="0" smtClean="0">
                <a:cs typeface="Arial" panose="020B0604020202020204" pitchFamily="34" charset="0"/>
              </a:rPr>
              <a:t>De hoogte van het hok moet minimaal zo zijn dat het konijn rechtop (achterpoten) kan staan (= min 60 cm)</a:t>
            </a:r>
          </a:p>
        </p:txBody>
      </p:sp>
      <p:sp>
        <p:nvSpPr>
          <p:cNvPr id="3" name="Titel 2"/>
          <p:cNvSpPr>
            <a:spLocks noGrp="1"/>
          </p:cNvSpPr>
          <p:nvPr>
            <p:ph type="title"/>
          </p:nvPr>
        </p:nvSpPr>
        <p:spPr/>
        <p:txBody>
          <a:bodyPr/>
          <a:lstStyle/>
          <a:p>
            <a:r>
              <a:rPr lang="nl-NL" dirty="0" smtClean="0">
                <a:latin typeface="+mn-lt"/>
              </a:rPr>
              <a:t>Afmetingen</a:t>
            </a:r>
            <a:endParaRPr lang="nl-NL" dirty="0">
              <a:latin typeface="+mn-lt"/>
            </a:endParaRPr>
          </a:p>
        </p:txBody>
      </p:sp>
    </p:spTree>
    <p:extLst>
      <p:ext uri="{BB962C8B-B14F-4D97-AF65-F5344CB8AC3E}">
        <p14:creationId xmlns:p14="http://schemas.microsoft.com/office/powerpoint/2010/main" val="1147411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38199" y="1468266"/>
            <a:ext cx="10918371" cy="5260040"/>
          </a:xfrm>
        </p:spPr>
        <p:txBody>
          <a:bodyPr>
            <a:normAutofit/>
          </a:bodyPr>
          <a:lstStyle/>
          <a:p>
            <a:r>
              <a:rPr lang="nl-NL" sz="2400" dirty="0">
                <a:cs typeface="Arial" panose="020B0604020202020204" pitchFamily="34" charset="0"/>
              </a:rPr>
              <a:t>In groepen</a:t>
            </a:r>
          </a:p>
          <a:p>
            <a:r>
              <a:rPr lang="nl-NL" sz="2400" dirty="0">
                <a:cs typeface="Arial" panose="020B0604020202020204" pitchFamily="34" charset="0"/>
              </a:rPr>
              <a:t>In koppels</a:t>
            </a:r>
          </a:p>
          <a:p>
            <a:r>
              <a:rPr lang="nl-NL" sz="2400" dirty="0">
                <a:cs typeface="Arial" panose="020B0604020202020204" pitchFamily="34" charset="0"/>
              </a:rPr>
              <a:t>Solitair: alleen wanneer het niet anders kan, dan zorgen voor veel aandacht en veel verrijking</a:t>
            </a:r>
          </a:p>
          <a:p>
            <a:r>
              <a:rPr lang="nl-NL" sz="2400" dirty="0">
                <a:cs typeface="Arial" panose="020B0604020202020204" pitchFamily="34" charset="0"/>
              </a:rPr>
              <a:t>KOPPELEN !</a:t>
            </a:r>
          </a:p>
          <a:p>
            <a:r>
              <a:rPr lang="nl-NL" sz="2400" dirty="0">
                <a:cs typeface="Arial" panose="020B0604020202020204" pitchFamily="34" charset="0"/>
              </a:rPr>
              <a:t>Combinaties:</a:t>
            </a:r>
          </a:p>
          <a:p>
            <a:pPr lvl="1"/>
            <a:r>
              <a:rPr lang="nl-NL" sz="2000" dirty="0">
                <a:cs typeface="Arial" panose="020B0604020202020204" pitchFamily="34" charset="0"/>
              </a:rPr>
              <a:t>Ram en voedster: beide of een van beide gecastreerd</a:t>
            </a:r>
          </a:p>
          <a:p>
            <a:pPr lvl="1"/>
            <a:r>
              <a:rPr lang="nl-NL" sz="2000" dirty="0">
                <a:cs typeface="Arial" panose="020B0604020202020204" pitchFamily="34" charset="0"/>
              </a:rPr>
              <a:t>2 Voedsters (gecastreerd)</a:t>
            </a:r>
          </a:p>
          <a:p>
            <a:pPr lvl="1"/>
            <a:r>
              <a:rPr lang="nl-NL" sz="2000" dirty="0">
                <a:cs typeface="Arial" panose="020B0604020202020204" pitchFamily="34" charset="0"/>
              </a:rPr>
              <a:t>Groepen: meerdere voedsters of meerdere voedsters en 1 ram (gecastreerd)</a:t>
            </a:r>
          </a:p>
          <a:p>
            <a:pPr lvl="1"/>
            <a:r>
              <a:rPr lang="nl-NL" sz="2000" dirty="0">
                <a:cs typeface="Arial" panose="020B0604020202020204" pitchFamily="34" charset="0"/>
              </a:rPr>
              <a:t>2 of meer rammen samen gaat (bijna) altijd fout</a:t>
            </a:r>
          </a:p>
          <a:p>
            <a:pPr marL="457200" lvl="1" indent="0">
              <a:buNone/>
            </a:pPr>
            <a:endParaRPr lang="nl-NL" sz="2000" dirty="0">
              <a:cs typeface="Arial" panose="020B0604020202020204" pitchFamily="34" charset="0"/>
            </a:endParaRPr>
          </a:p>
          <a:p>
            <a:pPr marL="457200" lvl="1" indent="0">
              <a:buNone/>
            </a:pPr>
            <a:r>
              <a:rPr lang="nl-NL" sz="2000" u="sng" dirty="0" smtClean="0">
                <a:cs typeface="Arial" panose="020B0604020202020204" pitchFamily="34" charset="0"/>
              </a:rPr>
              <a:t>Lees </a:t>
            </a:r>
            <a:r>
              <a:rPr lang="nl-NL" sz="2000" u="sng" dirty="0">
                <a:cs typeface="Arial" panose="020B0604020202020204" pitchFamily="34" charset="0"/>
              </a:rPr>
              <a:t>de 2 LICG-folders over konijnen koppelen</a:t>
            </a:r>
          </a:p>
        </p:txBody>
      </p:sp>
      <p:sp>
        <p:nvSpPr>
          <p:cNvPr id="3" name="Titel 2"/>
          <p:cNvSpPr>
            <a:spLocks noGrp="1"/>
          </p:cNvSpPr>
          <p:nvPr>
            <p:ph type="title"/>
          </p:nvPr>
        </p:nvSpPr>
        <p:spPr/>
        <p:txBody>
          <a:bodyPr/>
          <a:lstStyle/>
          <a:p>
            <a:r>
              <a:rPr lang="nl-NL" dirty="0" smtClean="0">
                <a:latin typeface="+mn-lt"/>
              </a:rPr>
              <a:t>Sociale</a:t>
            </a:r>
            <a:r>
              <a:rPr lang="nl-NL" dirty="0" smtClean="0">
                <a:latin typeface="Arial Rounded MT Bold" panose="020F0704030504030204" pitchFamily="34" charset="0"/>
              </a:rPr>
              <a:t> </a:t>
            </a:r>
            <a:r>
              <a:rPr lang="nl-NL" dirty="0" smtClean="0">
                <a:latin typeface="+mn-lt"/>
              </a:rPr>
              <a:t>huisvesting</a:t>
            </a:r>
            <a:endParaRPr lang="nl-NL" dirty="0">
              <a:latin typeface="+mn-lt"/>
            </a:endParaRPr>
          </a:p>
        </p:txBody>
      </p:sp>
      <p:pic>
        <p:nvPicPr>
          <p:cNvPr id="7170" name="Picture 2" descr="E:\Konijnen\Schoolkonijnen\Schoolkonijnen 07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2121" y="365125"/>
            <a:ext cx="3024336"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632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nl-NL" sz="2400" dirty="0">
                <a:cs typeface="Arial" panose="020B0604020202020204" pitchFamily="34" charset="0"/>
              </a:rPr>
              <a:t>Voerbak en drinkfles/-bak</a:t>
            </a:r>
          </a:p>
          <a:p>
            <a:r>
              <a:rPr lang="nl-NL" sz="2400" dirty="0" err="1">
                <a:cs typeface="Arial" panose="020B0604020202020204" pitchFamily="34" charset="0"/>
              </a:rPr>
              <a:t>Hooiruif</a:t>
            </a:r>
            <a:r>
              <a:rPr lang="nl-NL" sz="2400" dirty="0">
                <a:cs typeface="Arial" panose="020B0604020202020204" pitchFamily="34" charset="0"/>
              </a:rPr>
              <a:t>/-plek</a:t>
            </a:r>
          </a:p>
          <a:p>
            <a:r>
              <a:rPr lang="nl-NL" sz="2400" dirty="0">
                <a:cs typeface="Arial" panose="020B0604020202020204" pitchFamily="34" charset="0"/>
              </a:rPr>
              <a:t>Schuilhuisje/-plaats</a:t>
            </a:r>
          </a:p>
          <a:p>
            <a:r>
              <a:rPr lang="nl-NL" sz="2400" dirty="0">
                <a:cs typeface="Arial" panose="020B0604020202020204" pitchFamily="34" charset="0"/>
              </a:rPr>
              <a:t>Knaagmateriaal</a:t>
            </a:r>
          </a:p>
          <a:p>
            <a:endParaRPr lang="nl-NL" sz="2400" dirty="0">
              <a:cs typeface="Arial" panose="020B0604020202020204" pitchFamily="34" charset="0"/>
            </a:endParaRPr>
          </a:p>
          <a:p>
            <a:r>
              <a:rPr lang="nl-NL" sz="2400" dirty="0">
                <a:cs typeface="Arial" panose="020B0604020202020204" pitchFamily="34" charset="0"/>
              </a:rPr>
              <a:t>Extra:</a:t>
            </a:r>
          </a:p>
          <a:p>
            <a:r>
              <a:rPr lang="nl-NL" sz="2400" dirty="0">
                <a:cs typeface="Arial" panose="020B0604020202020204" pitchFamily="34" charset="0"/>
              </a:rPr>
              <a:t>Toiletbak</a:t>
            </a:r>
          </a:p>
          <a:p>
            <a:r>
              <a:rPr lang="nl-NL" sz="2400" dirty="0">
                <a:cs typeface="Arial" panose="020B0604020202020204" pitchFamily="34" charset="0"/>
              </a:rPr>
              <a:t>Speelgoed/verrijkingsmateriaal</a:t>
            </a:r>
          </a:p>
          <a:p>
            <a:r>
              <a:rPr lang="nl-NL" sz="2400" dirty="0">
                <a:cs typeface="Arial" panose="020B0604020202020204" pitchFamily="34" charset="0"/>
              </a:rPr>
              <a:t>Meerdere hooiplekken</a:t>
            </a:r>
          </a:p>
          <a:p>
            <a:r>
              <a:rPr lang="nl-NL" sz="2400" dirty="0">
                <a:cs typeface="Arial" panose="020B0604020202020204" pitchFamily="34" charset="0"/>
              </a:rPr>
              <a:t>Meerdere schuilplekken</a:t>
            </a:r>
          </a:p>
        </p:txBody>
      </p:sp>
      <p:sp>
        <p:nvSpPr>
          <p:cNvPr id="3" name="Titel 2"/>
          <p:cNvSpPr>
            <a:spLocks noGrp="1"/>
          </p:cNvSpPr>
          <p:nvPr>
            <p:ph type="title"/>
          </p:nvPr>
        </p:nvSpPr>
        <p:spPr/>
        <p:txBody>
          <a:bodyPr/>
          <a:lstStyle/>
          <a:p>
            <a:r>
              <a:rPr lang="nl-NL" dirty="0" smtClean="0">
                <a:latin typeface="+mn-lt"/>
              </a:rPr>
              <a:t>Inrichting</a:t>
            </a:r>
            <a:endParaRPr lang="nl-NL" dirty="0">
              <a:latin typeface="+mn-lt"/>
            </a:endParaRPr>
          </a:p>
        </p:txBody>
      </p:sp>
      <p:pic>
        <p:nvPicPr>
          <p:cNvPr id="4098" name="Picture 2" descr="E:\Konijnen\Konijnen thuis\IMG_88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6035" y="3461820"/>
            <a:ext cx="2029000" cy="30435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460" y="459839"/>
            <a:ext cx="3720075" cy="2790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0829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NL" dirty="0">
                <a:cs typeface="Arial" panose="020B0604020202020204" pitchFamily="34" charset="0"/>
              </a:rPr>
              <a:t>Veel </a:t>
            </a:r>
            <a:r>
              <a:rPr lang="nl-NL" dirty="0" err="1">
                <a:cs typeface="Arial" panose="020B0604020202020204" pitchFamily="34" charset="0"/>
              </a:rPr>
              <a:t>keuze-mogelijkheden</a:t>
            </a:r>
            <a:r>
              <a:rPr lang="nl-NL" dirty="0">
                <a:cs typeface="Arial" panose="020B0604020202020204" pitchFamily="34" charset="0"/>
              </a:rPr>
              <a:t>:</a:t>
            </a:r>
          </a:p>
          <a:p>
            <a:r>
              <a:rPr lang="nl-NL" dirty="0">
                <a:cs typeface="Arial" panose="020B0604020202020204" pitchFamily="34" charset="0"/>
              </a:rPr>
              <a:t>Natuurlijke bodembedekkers: </a:t>
            </a:r>
            <a:r>
              <a:rPr lang="nl-NL" dirty="0" err="1">
                <a:cs typeface="Arial" panose="020B0604020202020204" pitchFamily="34" charset="0"/>
              </a:rPr>
              <a:t>aubiose</a:t>
            </a:r>
            <a:r>
              <a:rPr lang="nl-NL" dirty="0">
                <a:cs typeface="Arial" panose="020B0604020202020204" pitchFamily="34" charset="0"/>
              </a:rPr>
              <a:t>, hennepvezel, vlas, stro, </a:t>
            </a:r>
            <a:r>
              <a:rPr lang="nl-NL" dirty="0" err="1">
                <a:cs typeface="Arial" panose="020B0604020202020204" pitchFamily="34" charset="0"/>
              </a:rPr>
              <a:t>corbo</a:t>
            </a:r>
            <a:r>
              <a:rPr lang="nl-NL" dirty="0">
                <a:cs typeface="Arial" panose="020B0604020202020204" pitchFamily="34" charset="0"/>
              </a:rPr>
              <a:t> (liever geen zaagsel)</a:t>
            </a:r>
          </a:p>
          <a:p>
            <a:r>
              <a:rPr lang="nl-NL" dirty="0">
                <a:cs typeface="Arial" panose="020B0604020202020204" pitchFamily="34" charset="0"/>
              </a:rPr>
              <a:t>Kunstmatige bodembedekking: </a:t>
            </a:r>
            <a:r>
              <a:rPr lang="nl-NL" dirty="0" err="1">
                <a:cs typeface="Arial" panose="020B0604020202020204" pitchFamily="34" charset="0"/>
              </a:rPr>
              <a:t>cosi</a:t>
            </a:r>
            <a:r>
              <a:rPr lang="nl-NL" dirty="0">
                <a:cs typeface="Arial" panose="020B0604020202020204" pitchFamily="34" charset="0"/>
              </a:rPr>
              <a:t> ‘n </a:t>
            </a:r>
            <a:r>
              <a:rPr lang="nl-NL" dirty="0" err="1">
                <a:cs typeface="Arial" panose="020B0604020202020204" pitchFamily="34" charset="0"/>
              </a:rPr>
              <a:t>dri</a:t>
            </a:r>
            <a:r>
              <a:rPr lang="nl-NL" dirty="0">
                <a:cs typeface="Arial" panose="020B0604020202020204" pitchFamily="34" charset="0"/>
              </a:rPr>
              <a:t>, </a:t>
            </a:r>
            <a:r>
              <a:rPr lang="nl-NL" dirty="0" err="1">
                <a:cs typeface="Arial" panose="020B0604020202020204" pitchFamily="34" charset="0"/>
              </a:rPr>
              <a:t>carefresh</a:t>
            </a:r>
            <a:r>
              <a:rPr lang="nl-NL" dirty="0">
                <a:cs typeface="Arial" panose="020B0604020202020204" pitchFamily="34" charset="0"/>
              </a:rPr>
              <a:t>, back-2-nature, </a:t>
            </a:r>
            <a:r>
              <a:rPr lang="nl-NL" dirty="0" err="1">
                <a:cs typeface="Arial" panose="020B0604020202020204" pitchFamily="34" charset="0"/>
              </a:rPr>
              <a:t>cotton</a:t>
            </a:r>
            <a:r>
              <a:rPr lang="nl-NL" dirty="0">
                <a:cs typeface="Arial" panose="020B0604020202020204" pitchFamily="34" charset="0"/>
              </a:rPr>
              <a:t> comfort, handdoeken/stof, enz.</a:t>
            </a:r>
          </a:p>
          <a:p>
            <a:r>
              <a:rPr lang="nl-NL" dirty="0">
                <a:cs typeface="Arial" panose="020B0604020202020204" pitchFamily="34" charset="0"/>
              </a:rPr>
              <a:t>Geen bodembedekking, altijd in combinatie met toiletbak en let, vooral bij zware konijnen en </a:t>
            </a:r>
            <a:r>
              <a:rPr lang="nl-NL" dirty="0" err="1">
                <a:cs typeface="Arial" panose="020B0604020202020204" pitchFamily="34" charset="0"/>
              </a:rPr>
              <a:t>rexkonijnen</a:t>
            </a:r>
            <a:r>
              <a:rPr lang="nl-NL" dirty="0">
                <a:cs typeface="Arial" panose="020B0604020202020204" pitchFamily="34" charset="0"/>
              </a:rPr>
              <a:t> op de voetzooltjes (</a:t>
            </a:r>
            <a:r>
              <a:rPr lang="nl-NL" dirty="0" err="1">
                <a:cs typeface="Arial" panose="020B0604020202020204" pitchFamily="34" charset="0"/>
              </a:rPr>
              <a:t>pododermatitis</a:t>
            </a:r>
            <a:r>
              <a:rPr lang="nl-NL" dirty="0">
                <a:cs typeface="Arial" panose="020B0604020202020204" pitchFamily="34" charset="0"/>
              </a:rPr>
              <a:t>)</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7406" y="40688"/>
            <a:ext cx="3064593" cy="233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el 2"/>
          <p:cNvSpPr>
            <a:spLocks noGrp="1"/>
          </p:cNvSpPr>
          <p:nvPr>
            <p:ph type="title"/>
          </p:nvPr>
        </p:nvSpPr>
        <p:spPr/>
        <p:txBody>
          <a:bodyPr/>
          <a:lstStyle/>
          <a:p>
            <a:r>
              <a:rPr lang="nl-NL" dirty="0" smtClean="0">
                <a:latin typeface="+mn-lt"/>
              </a:rPr>
              <a:t>Bodembedekking</a:t>
            </a:r>
            <a:endParaRPr lang="nl-NL" dirty="0">
              <a:latin typeface="+mn-lt"/>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6211" y="4452808"/>
            <a:ext cx="1761939" cy="2269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1451" y="4711791"/>
            <a:ext cx="2578719" cy="201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706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909</Words>
  <Application>Microsoft Office PowerPoint</Application>
  <PresentationFormat>Breedbeeld</PresentationFormat>
  <Paragraphs>161</Paragraphs>
  <Slides>24</Slides>
  <Notes>1</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24</vt:i4>
      </vt:variant>
    </vt:vector>
  </HeadingPairs>
  <TitlesOfParts>
    <vt:vector size="32" baseType="lpstr">
      <vt:lpstr>Arial</vt:lpstr>
      <vt:lpstr>Arial Rounded MT Bold</vt:lpstr>
      <vt:lpstr>Calibri</vt:lpstr>
      <vt:lpstr>Calibri Light</vt:lpstr>
      <vt:lpstr>Wingdings</vt:lpstr>
      <vt:lpstr>Wingdings 2</vt:lpstr>
      <vt:lpstr>Kantoorthema</vt:lpstr>
      <vt:lpstr>HDOfficeLightV0</vt:lpstr>
      <vt:lpstr>Overige zoogdieren</vt:lpstr>
      <vt:lpstr>Wat gaan we vandaag doen?</vt:lpstr>
      <vt:lpstr>Huisvesting</vt:lpstr>
      <vt:lpstr>Konijn</vt:lpstr>
      <vt:lpstr>Voorwaarden</vt:lpstr>
      <vt:lpstr>Afmetingen</vt:lpstr>
      <vt:lpstr>Sociale huisvesting</vt:lpstr>
      <vt:lpstr>Inrichting</vt:lpstr>
      <vt:lpstr>Bodembedekking</vt:lpstr>
      <vt:lpstr>Hamster</vt:lpstr>
      <vt:lpstr>Materialen</vt:lpstr>
      <vt:lpstr>Solitair of samen?</vt:lpstr>
      <vt:lpstr>Mongoolse Gerbil</vt:lpstr>
      <vt:lpstr>Materialen</vt:lpstr>
      <vt:lpstr>Solitair of samen?</vt:lpstr>
      <vt:lpstr>Overige zoogdieren en hun huisvesting</vt:lpstr>
      <vt:lpstr>Wet &amp; Regelgeving</vt:lpstr>
      <vt:lpstr>Wet dieren</vt:lpstr>
      <vt:lpstr>Besluit houders van dieren</vt:lpstr>
      <vt:lpstr>PowerPoint-presentatie</vt:lpstr>
      <vt:lpstr>Oormerken</vt:lpstr>
      <vt:lpstr>Overige methoden</vt:lpstr>
      <vt:lpstr>Dieren niet zomaar invoeren</vt:lpstr>
      <vt:lpstr>Wat moet je weten?</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Overige zoogdieren</dc:title>
  <dc:creator>Weijden, Yorike van der</dc:creator>
  <cp:lastModifiedBy>Weijden, Yorike van der</cp:lastModifiedBy>
  <cp:revision>10</cp:revision>
  <dcterms:created xsi:type="dcterms:W3CDTF">2017-11-21T15:14:48Z</dcterms:created>
  <dcterms:modified xsi:type="dcterms:W3CDTF">2017-11-24T12:59:01Z</dcterms:modified>
</cp:coreProperties>
</file>